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Lst>
  <p:sldSz cx="10688638" cy="15124113"/>
  <p:notesSz cx="6858000" cy="9144000"/>
  <p:defaultTextStyle>
    <a:defPPr>
      <a:defRPr lang="en-US"/>
    </a:defPPr>
    <a:lvl1pPr marL="0" algn="l" defTabSz="737464" rtl="0" eaLnBrk="1" latinLnBrk="0" hangingPunct="1">
      <a:defRPr sz="2900" kern="1200">
        <a:solidFill>
          <a:schemeClr val="tx1"/>
        </a:solidFill>
        <a:latin typeface="+mn-lt"/>
        <a:ea typeface="+mn-ea"/>
        <a:cs typeface="+mn-cs"/>
      </a:defRPr>
    </a:lvl1pPr>
    <a:lvl2pPr marL="737464" algn="l" defTabSz="737464" rtl="0" eaLnBrk="1" latinLnBrk="0" hangingPunct="1">
      <a:defRPr sz="2900" kern="1200">
        <a:solidFill>
          <a:schemeClr val="tx1"/>
        </a:solidFill>
        <a:latin typeface="+mn-lt"/>
        <a:ea typeface="+mn-ea"/>
        <a:cs typeface="+mn-cs"/>
      </a:defRPr>
    </a:lvl2pPr>
    <a:lvl3pPr marL="1474927" algn="l" defTabSz="737464" rtl="0" eaLnBrk="1" latinLnBrk="0" hangingPunct="1">
      <a:defRPr sz="2900" kern="1200">
        <a:solidFill>
          <a:schemeClr val="tx1"/>
        </a:solidFill>
        <a:latin typeface="+mn-lt"/>
        <a:ea typeface="+mn-ea"/>
        <a:cs typeface="+mn-cs"/>
      </a:defRPr>
    </a:lvl3pPr>
    <a:lvl4pPr marL="2212391" algn="l" defTabSz="737464" rtl="0" eaLnBrk="1" latinLnBrk="0" hangingPunct="1">
      <a:defRPr sz="2900" kern="1200">
        <a:solidFill>
          <a:schemeClr val="tx1"/>
        </a:solidFill>
        <a:latin typeface="+mn-lt"/>
        <a:ea typeface="+mn-ea"/>
        <a:cs typeface="+mn-cs"/>
      </a:defRPr>
    </a:lvl4pPr>
    <a:lvl5pPr marL="2949854" algn="l" defTabSz="737464" rtl="0" eaLnBrk="1" latinLnBrk="0" hangingPunct="1">
      <a:defRPr sz="2900" kern="1200">
        <a:solidFill>
          <a:schemeClr val="tx1"/>
        </a:solidFill>
        <a:latin typeface="+mn-lt"/>
        <a:ea typeface="+mn-ea"/>
        <a:cs typeface="+mn-cs"/>
      </a:defRPr>
    </a:lvl5pPr>
    <a:lvl6pPr marL="3687318" algn="l" defTabSz="737464" rtl="0" eaLnBrk="1" latinLnBrk="0" hangingPunct="1">
      <a:defRPr sz="2900" kern="1200">
        <a:solidFill>
          <a:schemeClr val="tx1"/>
        </a:solidFill>
        <a:latin typeface="+mn-lt"/>
        <a:ea typeface="+mn-ea"/>
        <a:cs typeface="+mn-cs"/>
      </a:defRPr>
    </a:lvl6pPr>
    <a:lvl7pPr marL="4424782" algn="l" defTabSz="737464" rtl="0" eaLnBrk="1" latinLnBrk="0" hangingPunct="1">
      <a:defRPr sz="2900" kern="1200">
        <a:solidFill>
          <a:schemeClr val="tx1"/>
        </a:solidFill>
        <a:latin typeface="+mn-lt"/>
        <a:ea typeface="+mn-ea"/>
        <a:cs typeface="+mn-cs"/>
      </a:defRPr>
    </a:lvl7pPr>
    <a:lvl8pPr marL="5162245" algn="l" defTabSz="737464" rtl="0" eaLnBrk="1" latinLnBrk="0" hangingPunct="1">
      <a:defRPr sz="2900" kern="1200">
        <a:solidFill>
          <a:schemeClr val="tx1"/>
        </a:solidFill>
        <a:latin typeface="+mn-lt"/>
        <a:ea typeface="+mn-ea"/>
        <a:cs typeface="+mn-cs"/>
      </a:defRPr>
    </a:lvl8pPr>
    <a:lvl9pPr marL="5899709" algn="l" defTabSz="737464" rtl="0" eaLnBrk="1" latinLnBrk="0" hangingPunct="1">
      <a:defRPr sz="2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64">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0" d="100"/>
          <a:sy n="100" d="100"/>
        </p:scale>
        <p:origin x="1428" y="-4662"/>
      </p:cViewPr>
      <p:guideLst>
        <p:guide orient="horz" pos="4764"/>
        <p:guide pos="336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4698279"/>
            <a:ext cx="9085342" cy="3241882"/>
          </a:xfrm>
        </p:spPr>
        <p:txBody>
          <a:bodyPr/>
          <a:lstStyle/>
          <a:p>
            <a:r>
              <a:rPr lang="nl-BE"/>
              <a:t>Click to edit Master title style</a:t>
            </a:r>
            <a:endParaRPr lang="en-US"/>
          </a:p>
        </p:txBody>
      </p:sp>
      <p:sp>
        <p:nvSpPr>
          <p:cNvPr id="3" name="Subtitle 2"/>
          <p:cNvSpPr>
            <a:spLocks noGrp="1"/>
          </p:cNvSpPr>
          <p:nvPr>
            <p:ph type="subTitle" idx="1"/>
          </p:nvPr>
        </p:nvSpPr>
        <p:spPr>
          <a:xfrm>
            <a:off x="1603296" y="8570331"/>
            <a:ext cx="7482047" cy="3865051"/>
          </a:xfrm>
        </p:spPr>
        <p:txBody>
          <a:bodyPr/>
          <a:lstStyle>
            <a:lvl1pPr marL="0" indent="0" algn="ctr">
              <a:buNone/>
              <a:defRPr>
                <a:solidFill>
                  <a:schemeClr val="tx1">
                    <a:tint val="75000"/>
                  </a:schemeClr>
                </a:solidFill>
              </a:defRPr>
            </a:lvl1pPr>
            <a:lvl2pPr marL="737464" indent="0" algn="ctr">
              <a:buNone/>
              <a:defRPr>
                <a:solidFill>
                  <a:schemeClr val="tx1">
                    <a:tint val="75000"/>
                  </a:schemeClr>
                </a:solidFill>
              </a:defRPr>
            </a:lvl2pPr>
            <a:lvl3pPr marL="1474927" indent="0" algn="ctr">
              <a:buNone/>
              <a:defRPr>
                <a:solidFill>
                  <a:schemeClr val="tx1">
                    <a:tint val="75000"/>
                  </a:schemeClr>
                </a:solidFill>
              </a:defRPr>
            </a:lvl3pPr>
            <a:lvl4pPr marL="2212391" indent="0" algn="ctr">
              <a:buNone/>
              <a:defRPr>
                <a:solidFill>
                  <a:schemeClr val="tx1">
                    <a:tint val="75000"/>
                  </a:schemeClr>
                </a:solidFill>
              </a:defRPr>
            </a:lvl4pPr>
            <a:lvl5pPr marL="2949854" indent="0" algn="ctr">
              <a:buNone/>
              <a:defRPr>
                <a:solidFill>
                  <a:schemeClr val="tx1">
                    <a:tint val="75000"/>
                  </a:schemeClr>
                </a:solidFill>
              </a:defRPr>
            </a:lvl5pPr>
            <a:lvl6pPr marL="3687318" indent="0" algn="ctr">
              <a:buNone/>
              <a:defRPr>
                <a:solidFill>
                  <a:schemeClr val="tx1">
                    <a:tint val="75000"/>
                  </a:schemeClr>
                </a:solidFill>
              </a:defRPr>
            </a:lvl6pPr>
            <a:lvl7pPr marL="4424782" indent="0" algn="ctr">
              <a:buNone/>
              <a:defRPr>
                <a:solidFill>
                  <a:schemeClr val="tx1">
                    <a:tint val="75000"/>
                  </a:schemeClr>
                </a:solidFill>
              </a:defRPr>
            </a:lvl7pPr>
            <a:lvl8pPr marL="5162245" indent="0" algn="ctr">
              <a:buNone/>
              <a:defRPr>
                <a:solidFill>
                  <a:schemeClr val="tx1">
                    <a:tint val="75000"/>
                  </a:schemeClr>
                </a:solidFill>
              </a:defRPr>
            </a:lvl8pPr>
            <a:lvl9pPr marL="5899709" indent="0" algn="ctr">
              <a:buNone/>
              <a:defRPr>
                <a:solidFill>
                  <a:schemeClr val="tx1">
                    <a:tint val="75000"/>
                  </a:schemeClr>
                </a:solidFill>
              </a:defRPr>
            </a:lvl9pPr>
          </a:lstStyle>
          <a:p>
            <a:r>
              <a:rPr lang="nl-BE"/>
              <a:t>Click to edit Master subtitle style</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3491175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377812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1337363"/>
            <a:ext cx="2809479" cy="28455739"/>
          </a:xfrm>
        </p:spPr>
        <p:txBody>
          <a:bodyPr vert="eaVert"/>
          <a:lstStyle/>
          <a:p>
            <a:r>
              <a:rPr lang="nl-BE"/>
              <a:t>Click to edit Master title style</a:t>
            </a:r>
            <a:endParaRPr lang="en-US"/>
          </a:p>
        </p:txBody>
      </p:sp>
      <p:sp>
        <p:nvSpPr>
          <p:cNvPr id="3" name="Vertical Text Placeholder 2"/>
          <p:cNvSpPr>
            <a:spLocks noGrp="1"/>
          </p:cNvSpPr>
          <p:nvPr>
            <p:ph type="body" orient="vert" idx="1"/>
          </p:nvPr>
        </p:nvSpPr>
        <p:spPr>
          <a:xfrm>
            <a:off x="625361" y="1337363"/>
            <a:ext cx="8255859" cy="28455739"/>
          </a:xfrm>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814910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idx="1"/>
          </p:nvPr>
        </p:nvSpPr>
        <p:spPr/>
        <p:txBody>
          <a:body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317561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9718644"/>
            <a:ext cx="9085342" cy="3003817"/>
          </a:xfrm>
        </p:spPr>
        <p:txBody>
          <a:bodyPr anchor="t"/>
          <a:lstStyle>
            <a:lvl1pPr algn="l">
              <a:defRPr sz="6500" b="1" cap="all"/>
            </a:lvl1pPr>
          </a:lstStyle>
          <a:p>
            <a:r>
              <a:rPr lang="nl-BE"/>
              <a:t>Click to edit Master title style</a:t>
            </a:r>
            <a:endParaRPr lang="en-US"/>
          </a:p>
        </p:txBody>
      </p:sp>
      <p:sp>
        <p:nvSpPr>
          <p:cNvPr id="3" name="Text Placeholder 2"/>
          <p:cNvSpPr>
            <a:spLocks noGrp="1"/>
          </p:cNvSpPr>
          <p:nvPr>
            <p:ph type="body" idx="1"/>
          </p:nvPr>
        </p:nvSpPr>
        <p:spPr>
          <a:xfrm>
            <a:off x="844329" y="6410245"/>
            <a:ext cx="9085342" cy="3308399"/>
          </a:xfrm>
        </p:spPr>
        <p:txBody>
          <a:bodyPr anchor="b"/>
          <a:lstStyle>
            <a:lvl1pPr marL="0" indent="0">
              <a:buNone/>
              <a:defRPr sz="3200">
                <a:solidFill>
                  <a:schemeClr val="tx1">
                    <a:tint val="75000"/>
                  </a:schemeClr>
                </a:solidFill>
              </a:defRPr>
            </a:lvl1pPr>
            <a:lvl2pPr marL="737464" indent="0">
              <a:buNone/>
              <a:defRPr sz="2900">
                <a:solidFill>
                  <a:schemeClr val="tx1">
                    <a:tint val="75000"/>
                  </a:schemeClr>
                </a:solidFill>
              </a:defRPr>
            </a:lvl2pPr>
            <a:lvl3pPr marL="1474927" indent="0">
              <a:buNone/>
              <a:defRPr sz="2600">
                <a:solidFill>
                  <a:schemeClr val="tx1">
                    <a:tint val="75000"/>
                  </a:schemeClr>
                </a:solidFill>
              </a:defRPr>
            </a:lvl3pPr>
            <a:lvl4pPr marL="2212391" indent="0">
              <a:buNone/>
              <a:defRPr sz="2300">
                <a:solidFill>
                  <a:schemeClr val="tx1">
                    <a:tint val="75000"/>
                  </a:schemeClr>
                </a:solidFill>
              </a:defRPr>
            </a:lvl4pPr>
            <a:lvl5pPr marL="2949854" indent="0">
              <a:buNone/>
              <a:defRPr sz="2300">
                <a:solidFill>
                  <a:schemeClr val="tx1">
                    <a:tint val="75000"/>
                  </a:schemeClr>
                </a:solidFill>
              </a:defRPr>
            </a:lvl5pPr>
            <a:lvl6pPr marL="3687318" indent="0">
              <a:buNone/>
              <a:defRPr sz="2300">
                <a:solidFill>
                  <a:schemeClr val="tx1">
                    <a:tint val="75000"/>
                  </a:schemeClr>
                </a:solidFill>
              </a:defRPr>
            </a:lvl6pPr>
            <a:lvl7pPr marL="4424782" indent="0">
              <a:buNone/>
              <a:defRPr sz="2300">
                <a:solidFill>
                  <a:schemeClr val="tx1">
                    <a:tint val="75000"/>
                  </a:schemeClr>
                </a:solidFill>
              </a:defRPr>
            </a:lvl7pPr>
            <a:lvl8pPr marL="5162245" indent="0">
              <a:buNone/>
              <a:defRPr sz="2300">
                <a:solidFill>
                  <a:schemeClr val="tx1">
                    <a:tint val="75000"/>
                  </a:schemeClr>
                </a:solidFill>
              </a:defRPr>
            </a:lvl8pPr>
            <a:lvl9pPr marL="5899709" indent="0">
              <a:buNone/>
              <a:defRPr sz="2300">
                <a:solidFill>
                  <a:schemeClr val="tx1">
                    <a:tint val="75000"/>
                  </a:schemeClr>
                </a:solidFill>
              </a:defRPr>
            </a:lvl9pPr>
          </a:lstStyle>
          <a:p>
            <a:pPr lvl="0"/>
            <a:r>
              <a:rPr lang="nl-BE"/>
              <a:t>Click to edit Master text styles</a:t>
            </a:r>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609659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sz="half" idx="1"/>
          </p:nvPr>
        </p:nvSpPr>
        <p:spPr>
          <a:xfrm>
            <a:off x="625361" y="7782617"/>
            <a:ext cx="5531741" cy="22010485"/>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Content Placeholder 3"/>
          <p:cNvSpPr>
            <a:spLocks noGrp="1"/>
          </p:cNvSpPr>
          <p:nvPr>
            <p:ph sz="half" idx="2"/>
          </p:nvPr>
        </p:nvSpPr>
        <p:spPr>
          <a:xfrm>
            <a:off x="6335245" y="7782617"/>
            <a:ext cx="5533597" cy="22010485"/>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Date Placeholder 4"/>
          <p:cNvSpPr>
            <a:spLocks noGrp="1"/>
          </p:cNvSpPr>
          <p:nvPr>
            <p:ph type="dt" sz="half" idx="10"/>
          </p:nvPr>
        </p:nvSpPr>
        <p:spPr/>
        <p:txBody>
          <a:bodyPr/>
          <a:lstStyle/>
          <a:p>
            <a:fld id="{7DE43B1A-5152-8146-A629-57DD5480F534}" type="datetimeFigureOut">
              <a:rPr lang="en-US" smtClean="0"/>
              <a:t>25-Mar-17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922899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605666"/>
            <a:ext cx="9619774" cy="2520686"/>
          </a:xfrm>
        </p:spPr>
        <p:txBody>
          <a:bodyPr/>
          <a:lstStyle>
            <a:lvl1pPr>
              <a:defRPr/>
            </a:lvl1pPr>
          </a:lstStyle>
          <a:p>
            <a:r>
              <a:rPr lang="nl-BE"/>
              <a:t>Click to edit Master title style</a:t>
            </a:r>
            <a:endParaRPr lang="en-US"/>
          </a:p>
        </p:txBody>
      </p:sp>
      <p:sp>
        <p:nvSpPr>
          <p:cNvPr id="3" name="Text Placeholder 2"/>
          <p:cNvSpPr>
            <a:spLocks noGrp="1"/>
          </p:cNvSpPr>
          <p:nvPr>
            <p:ph type="body" idx="1"/>
          </p:nvPr>
        </p:nvSpPr>
        <p:spPr>
          <a:xfrm>
            <a:off x="534432" y="3385422"/>
            <a:ext cx="4722671" cy="1410883"/>
          </a:xfrm>
        </p:spPr>
        <p:txBody>
          <a:bodyPr anchor="b"/>
          <a:lstStyle>
            <a:lvl1pPr marL="0" indent="0">
              <a:buNone/>
              <a:defRPr sz="3900" b="1"/>
            </a:lvl1pPr>
            <a:lvl2pPr marL="737464" indent="0">
              <a:buNone/>
              <a:defRPr sz="3200" b="1"/>
            </a:lvl2pPr>
            <a:lvl3pPr marL="1474927" indent="0">
              <a:buNone/>
              <a:defRPr sz="2900" b="1"/>
            </a:lvl3pPr>
            <a:lvl4pPr marL="2212391" indent="0">
              <a:buNone/>
              <a:defRPr sz="2600" b="1"/>
            </a:lvl4pPr>
            <a:lvl5pPr marL="2949854" indent="0">
              <a:buNone/>
              <a:defRPr sz="2600" b="1"/>
            </a:lvl5pPr>
            <a:lvl6pPr marL="3687318" indent="0">
              <a:buNone/>
              <a:defRPr sz="2600" b="1"/>
            </a:lvl6pPr>
            <a:lvl7pPr marL="4424782" indent="0">
              <a:buNone/>
              <a:defRPr sz="2600" b="1"/>
            </a:lvl7pPr>
            <a:lvl8pPr marL="5162245" indent="0">
              <a:buNone/>
              <a:defRPr sz="2600" b="1"/>
            </a:lvl8pPr>
            <a:lvl9pPr marL="5899709" indent="0">
              <a:buNone/>
              <a:defRPr sz="2600" b="1"/>
            </a:lvl9pPr>
          </a:lstStyle>
          <a:p>
            <a:pPr lvl="0"/>
            <a:r>
              <a:rPr lang="nl-BE"/>
              <a:t>Click to edit Master text styles</a:t>
            </a:r>
          </a:p>
        </p:txBody>
      </p:sp>
      <p:sp>
        <p:nvSpPr>
          <p:cNvPr id="4" name="Content Placeholder 3"/>
          <p:cNvSpPr>
            <a:spLocks noGrp="1"/>
          </p:cNvSpPr>
          <p:nvPr>
            <p:ph sz="half" idx="2"/>
          </p:nvPr>
        </p:nvSpPr>
        <p:spPr>
          <a:xfrm>
            <a:off x="534432" y="4796304"/>
            <a:ext cx="4722671" cy="8713871"/>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Text Placeholder 4"/>
          <p:cNvSpPr>
            <a:spLocks noGrp="1"/>
          </p:cNvSpPr>
          <p:nvPr>
            <p:ph type="body" sz="quarter" idx="3"/>
          </p:nvPr>
        </p:nvSpPr>
        <p:spPr>
          <a:xfrm>
            <a:off x="5429680" y="3385422"/>
            <a:ext cx="4724526" cy="1410883"/>
          </a:xfrm>
        </p:spPr>
        <p:txBody>
          <a:bodyPr anchor="b"/>
          <a:lstStyle>
            <a:lvl1pPr marL="0" indent="0">
              <a:buNone/>
              <a:defRPr sz="3900" b="1"/>
            </a:lvl1pPr>
            <a:lvl2pPr marL="737464" indent="0">
              <a:buNone/>
              <a:defRPr sz="3200" b="1"/>
            </a:lvl2pPr>
            <a:lvl3pPr marL="1474927" indent="0">
              <a:buNone/>
              <a:defRPr sz="2900" b="1"/>
            </a:lvl3pPr>
            <a:lvl4pPr marL="2212391" indent="0">
              <a:buNone/>
              <a:defRPr sz="2600" b="1"/>
            </a:lvl4pPr>
            <a:lvl5pPr marL="2949854" indent="0">
              <a:buNone/>
              <a:defRPr sz="2600" b="1"/>
            </a:lvl5pPr>
            <a:lvl6pPr marL="3687318" indent="0">
              <a:buNone/>
              <a:defRPr sz="2600" b="1"/>
            </a:lvl6pPr>
            <a:lvl7pPr marL="4424782" indent="0">
              <a:buNone/>
              <a:defRPr sz="2600" b="1"/>
            </a:lvl7pPr>
            <a:lvl8pPr marL="5162245" indent="0">
              <a:buNone/>
              <a:defRPr sz="2600" b="1"/>
            </a:lvl8pPr>
            <a:lvl9pPr marL="5899709" indent="0">
              <a:buNone/>
              <a:defRPr sz="2600" b="1"/>
            </a:lvl9pPr>
          </a:lstStyle>
          <a:p>
            <a:pPr lvl="0"/>
            <a:r>
              <a:rPr lang="nl-BE"/>
              <a:t>Click to edit Master text styles</a:t>
            </a:r>
          </a:p>
        </p:txBody>
      </p:sp>
      <p:sp>
        <p:nvSpPr>
          <p:cNvPr id="6" name="Content Placeholder 5"/>
          <p:cNvSpPr>
            <a:spLocks noGrp="1"/>
          </p:cNvSpPr>
          <p:nvPr>
            <p:ph sz="quarter" idx="4"/>
          </p:nvPr>
        </p:nvSpPr>
        <p:spPr>
          <a:xfrm>
            <a:off x="5429680" y="4796304"/>
            <a:ext cx="4724526" cy="8713871"/>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7" name="Date Placeholder 6"/>
          <p:cNvSpPr>
            <a:spLocks noGrp="1"/>
          </p:cNvSpPr>
          <p:nvPr>
            <p:ph type="dt" sz="half" idx="10"/>
          </p:nvPr>
        </p:nvSpPr>
        <p:spPr/>
        <p:txBody>
          <a:bodyPr/>
          <a:lstStyle/>
          <a:p>
            <a:fld id="{7DE43B1A-5152-8146-A629-57DD5480F534}" type="datetimeFigureOut">
              <a:rPr lang="en-US" smtClean="0"/>
              <a:t>25-Mar-17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864811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Date Placeholder 2"/>
          <p:cNvSpPr>
            <a:spLocks noGrp="1"/>
          </p:cNvSpPr>
          <p:nvPr>
            <p:ph type="dt" sz="half" idx="10"/>
          </p:nvPr>
        </p:nvSpPr>
        <p:spPr/>
        <p:txBody>
          <a:bodyPr/>
          <a:lstStyle/>
          <a:p>
            <a:fld id="{7DE43B1A-5152-8146-A629-57DD5480F534}" type="datetimeFigureOut">
              <a:rPr lang="en-US" smtClean="0"/>
              <a:t>25-Mar-17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375127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43B1A-5152-8146-A629-57DD5480F534}" type="datetimeFigureOut">
              <a:rPr lang="en-US" smtClean="0"/>
              <a:t>25-Mar-17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1443859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433" y="602164"/>
            <a:ext cx="3516488" cy="2562697"/>
          </a:xfrm>
        </p:spPr>
        <p:txBody>
          <a:bodyPr anchor="b"/>
          <a:lstStyle>
            <a:lvl1pPr algn="l">
              <a:defRPr sz="3200" b="1"/>
            </a:lvl1pPr>
          </a:lstStyle>
          <a:p>
            <a:r>
              <a:rPr lang="nl-BE"/>
              <a:t>Click to edit Master title style</a:t>
            </a:r>
            <a:endParaRPr lang="en-US"/>
          </a:p>
        </p:txBody>
      </p:sp>
      <p:sp>
        <p:nvSpPr>
          <p:cNvPr id="3" name="Content Placeholder 2"/>
          <p:cNvSpPr>
            <a:spLocks noGrp="1"/>
          </p:cNvSpPr>
          <p:nvPr>
            <p:ph idx="1"/>
          </p:nvPr>
        </p:nvSpPr>
        <p:spPr>
          <a:xfrm>
            <a:off x="4178960" y="602165"/>
            <a:ext cx="5975246" cy="12908011"/>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Text Placeholder 3"/>
          <p:cNvSpPr>
            <a:spLocks noGrp="1"/>
          </p:cNvSpPr>
          <p:nvPr>
            <p:ph type="body" sz="half" idx="2"/>
          </p:nvPr>
        </p:nvSpPr>
        <p:spPr>
          <a:xfrm>
            <a:off x="534433" y="3164862"/>
            <a:ext cx="3516488" cy="10345315"/>
          </a:xfrm>
        </p:spPr>
        <p:txBody>
          <a:bodyPr/>
          <a:lstStyle>
            <a:lvl1pPr marL="0" indent="0">
              <a:buNone/>
              <a:defRPr sz="2300"/>
            </a:lvl1pPr>
            <a:lvl2pPr marL="737464" indent="0">
              <a:buNone/>
              <a:defRPr sz="1900"/>
            </a:lvl2pPr>
            <a:lvl3pPr marL="1474927" indent="0">
              <a:buNone/>
              <a:defRPr sz="1600"/>
            </a:lvl3pPr>
            <a:lvl4pPr marL="2212391" indent="0">
              <a:buNone/>
              <a:defRPr sz="1500"/>
            </a:lvl4pPr>
            <a:lvl5pPr marL="2949854" indent="0">
              <a:buNone/>
              <a:defRPr sz="1500"/>
            </a:lvl5pPr>
            <a:lvl6pPr marL="3687318" indent="0">
              <a:buNone/>
              <a:defRPr sz="1500"/>
            </a:lvl6pPr>
            <a:lvl7pPr marL="4424782" indent="0">
              <a:buNone/>
              <a:defRPr sz="1500"/>
            </a:lvl7pPr>
            <a:lvl8pPr marL="5162245" indent="0">
              <a:buNone/>
              <a:defRPr sz="1500"/>
            </a:lvl8pPr>
            <a:lvl9pPr marL="5899709" indent="0">
              <a:buNone/>
              <a:defRPr sz="1500"/>
            </a:lvl9pPr>
          </a:lstStyle>
          <a:p>
            <a:pPr lvl="0"/>
            <a:r>
              <a:rPr lang="nl-BE"/>
              <a:t>Click to edit Master text styles</a:t>
            </a:r>
          </a:p>
        </p:txBody>
      </p:sp>
      <p:sp>
        <p:nvSpPr>
          <p:cNvPr id="5" name="Date Placeholder 4"/>
          <p:cNvSpPr>
            <a:spLocks noGrp="1"/>
          </p:cNvSpPr>
          <p:nvPr>
            <p:ph type="dt" sz="half" idx="10"/>
          </p:nvPr>
        </p:nvSpPr>
        <p:spPr/>
        <p:txBody>
          <a:bodyPr/>
          <a:lstStyle/>
          <a:p>
            <a:fld id="{7DE43B1A-5152-8146-A629-57DD5480F534}" type="datetimeFigureOut">
              <a:rPr lang="en-US" smtClean="0"/>
              <a:t>25-Mar-17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1896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10586879"/>
            <a:ext cx="6413183" cy="1249841"/>
          </a:xfrm>
        </p:spPr>
        <p:txBody>
          <a:bodyPr anchor="b"/>
          <a:lstStyle>
            <a:lvl1pPr algn="l">
              <a:defRPr sz="3200" b="1"/>
            </a:lvl1pPr>
          </a:lstStyle>
          <a:p>
            <a:r>
              <a:rPr lang="nl-BE"/>
              <a:t>Click to edit Master title style</a:t>
            </a:r>
            <a:endParaRPr lang="en-US"/>
          </a:p>
        </p:txBody>
      </p:sp>
      <p:sp>
        <p:nvSpPr>
          <p:cNvPr id="3" name="Picture Placeholder 2"/>
          <p:cNvSpPr>
            <a:spLocks noGrp="1"/>
          </p:cNvSpPr>
          <p:nvPr>
            <p:ph type="pic" idx="1"/>
          </p:nvPr>
        </p:nvSpPr>
        <p:spPr>
          <a:xfrm>
            <a:off x="2095048" y="1351367"/>
            <a:ext cx="6413183" cy="9074468"/>
          </a:xfrm>
        </p:spPr>
        <p:txBody>
          <a:bodyPr/>
          <a:lstStyle>
            <a:lvl1pPr marL="0" indent="0">
              <a:buNone/>
              <a:defRPr sz="5200"/>
            </a:lvl1pPr>
            <a:lvl2pPr marL="737464" indent="0">
              <a:buNone/>
              <a:defRPr sz="4500"/>
            </a:lvl2pPr>
            <a:lvl3pPr marL="1474927" indent="0">
              <a:buNone/>
              <a:defRPr sz="3900"/>
            </a:lvl3pPr>
            <a:lvl4pPr marL="2212391" indent="0">
              <a:buNone/>
              <a:defRPr sz="3200"/>
            </a:lvl4pPr>
            <a:lvl5pPr marL="2949854" indent="0">
              <a:buNone/>
              <a:defRPr sz="3200"/>
            </a:lvl5pPr>
            <a:lvl6pPr marL="3687318" indent="0">
              <a:buNone/>
              <a:defRPr sz="3200"/>
            </a:lvl6pPr>
            <a:lvl7pPr marL="4424782" indent="0">
              <a:buNone/>
              <a:defRPr sz="3200"/>
            </a:lvl7pPr>
            <a:lvl8pPr marL="5162245" indent="0">
              <a:buNone/>
              <a:defRPr sz="3200"/>
            </a:lvl8pPr>
            <a:lvl9pPr marL="5899709" indent="0">
              <a:buNone/>
              <a:defRPr sz="3200"/>
            </a:lvl9pPr>
          </a:lstStyle>
          <a:p>
            <a:endParaRPr lang="en-US"/>
          </a:p>
        </p:txBody>
      </p:sp>
      <p:sp>
        <p:nvSpPr>
          <p:cNvPr id="4" name="Text Placeholder 3"/>
          <p:cNvSpPr>
            <a:spLocks noGrp="1"/>
          </p:cNvSpPr>
          <p:nvPr>
            <p:ph type="body" sz="half" idx="2"/>
          </p:nvPr>
        </p:nvSpPr>
        <p:spPr>
          <a:xfrm>
            <a:off x="2095048" y="11836720"/>
            <a:ext cx="6413183" cy="1774982"/>
          </a:xfrm>
        </p:spPr>
        <p:txBody>
          <a:bodyPr/>
          <a:lstStyle>
            <a:lvl1pPr marL="0" indent="0">
              <a:buNone/>
              <a:defRPr sz="2300"/>
            </a:lvl1pPr>
            <a:lvl2pPr marL="737464" indent="0">
              <a:buNone/>
              <a:defRPr sz="1900"/>
            </a:lvl2pPr>
            <a:lvl3pPr marL="1474927" indent="0">
              <a:buNone/>
              <a:defRPr sz="1600"/>
            </a:lvl3pPr>
            <a:lvl4pPr marL="2212391" indent="0">
              <a:buNone/>
              <a:defRPr sz="1500"/>
            </a:lvl4pPr>
            <a:lvl5pPr marL="2949854" indent="0">
              <a:buNone/>
              <a:defRPr sz="1500"/>
            </a:lvl5pPr>
            <a:lvl6pPr marL="3687318" indent="0">
              <a:buNone/>
              <a:defRPr sz="1500"/>
            </a:lvl6pPr>
            <a:lvl7pPr marL="4424782" indent="0">
              <a:buNone/>
              <a:defRPr sz="1500"/>
            </a:lvl7pPr>
            <a:lvl8pPr marL="5162245" indent="0">
              <a:buNone/>
              <a:defRPr sz="1500"/>
            </a:lvl8pPr>
            <a:lvl9pPr marL="5899709" indent="0">
              <a:buNone/>
              <a:defRPr sz="1500"/>
            </a:lvl9pPr>
          </a:lstStyle>
          <a:p>
            <a:pPr lvl="0"/>
            <a:r>
              <a:rPr lang="nl-BE"/>
              <a:t>Click to edit Master text styles</a:t>
            </a:r>
          </a:p>
        </p:txBody>
      </p:sp>
      <p:sp>
        <p:nvSpPr>
          <p:cNvPr id="5" name="Date Placeholder 4"/>
          <p:cNvSpPr>
            <a:spLocks noGrp="1"/>
          </p:cNvSpPr>
          <p:nvPr>
            <p:ph type="dt" sz="half" idx="10"/>
          </p:nvPr>
        </p:nvSpPr>
        <p:spPr/>
        <p:txBody>
          <a:bodyPr/>
          <a:lstStyle/>
          <a:p>
            <a:fld id="{7DE43B1A-5152-8146-A629-57DD5480F534}" type="datetimeFigureOut">
              <a:rPr lang="en-US" smtClean="0"/>
              <a:t>25-Mar-17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341421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432" y="605666"/>
            <a:ext cx="9619774" cy="2520686"/>
          </a:xfrm>
          <a:prstGeom prst="rect">
            <a:avLst/>
          </a:prstGeom>
        </p:spPr>
        <p:txBody>
          <a:bodyPr vert="horz" lIns="147493" tIns="73746" rIns="147493" bIns="73746" rtlCol="0" anchor="ctr">
            <a:normAutofit/>
          </a:bodyPr>
          <a:lstStyle/>
          <a:p>
            <a:r>
              <a:rPr lang="nl-BE"/>
              <a:t>Click to edit Master title style</a:t>
            </a:r>
            <a:endParaRPr lang="en-US"/>
          </a:p>
        </p:txBody>
      </p:sp>
      <p:sp>
        <p:nvSpPr>
          <p:cNvPr id="3" name="Text Placeholder 2"/>
          <p:cNvSpPr>
            <a:spLocks noGrp="1"/>
          </p:cNvSpPr>
          <p:nvPr>
            <p:ph type="body" idx="1"/>
          </p:nvPr>
        </p:nvSpPr>
        <p:spPr>
          <a:xfrm>
            <a:off x="534432" y="3528961"/>
            <a:ext cx="9619774" cy="9981215"/>
          </a:xfrm>
          <a:prstGeom prst="rect">
            <a:avLst/>
          </a:prstGeom>
        </p:spPr>
        <p:txBody>
          <a:bodyPr vert="horz" lIns="147493" tIns="73746" rIns="147493" bIns="73746" rtlCol="0">
            <a:normAutofit/>
          </a:body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2"/>
          </p:nvPr>
        </p:nvSpPr>
        <p:spPr>
          <a:xfrm>
            <a:off x="534432" y="14017813"/>
            <a:ext cx="2494016" cy="805219"/>
          </a:xfrm>
          <a:prstGeom prst="rect">
            <a:avLst/>
          </a:prstGeom>
        </p:spPr>
        <p:txBody>
          <a:bodyPr vert="horz" lIns="147493" tIns="73746" rIns="147493" bIns="73746" rtlCol="0" anchor="ctr"/>
          <a:lstStyle>
            <a:lvl1pPr algn="l">
              <a:defRPr sz="1900">
                <a:solidFill>
                  <a:schemeClr val="tx1">
                    <a:tint val="75000"/>
                  </a:schemeClr>
                </a:solidFill>
              </a:defRPr>
            </a:lvl1pPr>
          </a:lstStyle>
          <a:p>
            <a:fld id="{7DE43B1A-5152-8146-A629-57DD5480F534}" type="datetimeFigureOut">
              <a:rPr lang="en-US" smtClean="0"/>
              <a:t>25-Mar-17</a:t>
            </a:fld>
            <a:endParaRPr lang="en-US"/>
          </a:p>
        </p:txBody>
      </p:sp>
      <p:sp>
        <p:nvSpPr>
          <p:cNvPr id="5" name="Footer Placeholder 4"/>
          <p:cNvSpPr>
            <a:spLocks noGrp="1"/>
          </p:cNvSpPr>
          <p:nvPr>
            <p:ph type="ftr" sz="quarter" idx="3"/>
          </p:nvPr>
        </p:nvSpPr>
        <p:spPr>
          <a:xfrm>
            <a:off x="3651952" y="14017813"/>
            <a:ext cx="3384735" cy="805219"/>
          </a:xfrm>
          <a:prstGeom prst="rect">
            <a:avLst/>
          </a:prstGeom>
        </p:spPr>
        <p:txBody>
          <a:bodyPr vert="horz" lIns="147493" tIns="73746" rIns="147493" bIns="7374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14017813"/>
            <a:ext cx="2494016" cy="805219"/>
          </a:xfrm>
          <a:prstGeom prst="rect">
            <a:avLst/>
          </a:prstGeom>
        </p:spPr>
        <p:txBody>
          <a:bodyPr vert="horz" lIns="147493" tIns="73746" rIns="147493" bIns="73746" rtlCol="0" anchor="ctr"/>
          <a:lstStyle>
            <a:lvl1pPr algn="r">
              <a:defRPr sz="1900">
                <a:solidFill>
                  <a:schemeClr val="tx1">
                    <a:tint val="75000"/>
                  </a:schemeClr>
                </a:solidFill>
              </a:defRPr>
            </a:lvl1pPr>
          </a:lstStyle>
          <a:p>
            <a:fld id="{6BD55A31-804E-7546-A557-F4E986D05D83}" type="slidenum">
              <a:rPr lang="en-US" smtClean="0"/>
              <a:t>‹#›</a:t>
            </a:fld>
            <a:endParaRPr lang="en-US"/>
          </a:p>
        </p:txBody>
      </p:sp>
    </p:spTree>
    <p:extLst>
      <p:ext uri="{BB962C8B-B14F-4D97-AF65-F5344CB8AC3E}">
        <p14:creationId xmlns:p14="http://schemas.microsoft.com/office/powerpoint/2010/main" val="3948529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37464" rtl="0" eaLnBrk="1" latinLnBrk="0" hangingPunct="1">
        <a:spcBef>
          <a:spcPct val="0"/>
        </a:spcBef>
        <a:buNone/>
        <a:defRPr sz="7100" kern="1200">
          <a:solidFill>
            <a:schemeClr val="tx1"/>
          </a:solidFill>
          <a:latin typeface="+mj-lt"/>
          <a:ea typeface="+mj-ea"/>
          <a:cs typeface="+mj-cs"/>
        </a:defRPr>
      </a:lvl1pPr>
    </p:titleStyle>
    <p:bodyStyle>
      <a:lvl1pPr marL="553098" indent="-553098" algn="l" defTabSz="737464" rtl="0" eaLnBrk="1" latinLnBrk="0" hangingPunct="1">
        <a:spcBef>
          <a:spcPct val="20000"/>
        </a:spcBef>
        <a:buFont typeface="Arial"/>
        <a:buChar char="•"/>
        <a:defRPr sz="5200" kern="1200">
          <a:solidFill>
            <a:schemeClr val="tx1"/>
          </a:solidFill>
          <a:latin typeface="+mn-lt"/>
          <a:ea typeface="+mn-ea"/>
          <a:cs typeface="+mn-cs"/>
        </a:defRPr>
      </a:lvl1pPr>
      <a:lvl2pPr marL="1198378" indent="-460915" algn="l" defTabSz="737464" rtl="0" eaLnBrk="1" latinLnBrk="0" hangingPunct="1">
        <a:spcBef>
          <a:spcPct val="20000"/>
        </a:spcBef>
        <a:buFont typeface="Arial"/>
        <a:buChar char="–"/>
        <a:defRPr sz="4500" kern="1200">
          <a:solidFill>
            <a:schemeClr val="tx1"/>
          </a:solidFill>
          <a:latin typeface="+mn-lt"/>
          <a:ea typeface="+mn-ea"/>
          <a:cs typeface="+mn-cs"/>
        </a:defRPr>
      </a:lvl2pPr>
      <a:lvl3pPr marL="1843659" indent="-368732" algn="l" defTabSz="737464" rtl="0" eaLnBrk="1" latinLnBrk="0" hangingPunct="1">
        <a:spcBef>
          <a:spcPct val="20000"/>
        </a:spcBef>
        <a:buFont typeface="Arial"/>
        <a:buChar char="•"/>
        <a:defRPr sz="3900" kern="1200">
          <a:solidFill>
            <a:schemeClr val="tx1"/>
          </a:solidFill>
          <a:latin typeface="+mn-lt"/>
          <a:ea typeface="+mn-ea"/>
          <a:cs typeface="+mn-cs"/>
        </a:defRPr>
      </a:lvl3pPr>
      <a:lvl4pPr marL="2581123" indent="-368732" algn="l" defTabSz="737464" rtl="0" eaLnBrk="1" latinLnBrk="0" hangingPunct="1">
        <a:spcBef>
          <a:spcPct val="20000"/>
        </a:spcBef>
        <a:buFont typeface="Arial"/>
        <a:buChar char="–"/>
        <a:defRPr sz="3200" kern="1200">
          <a:solidFill>
            <a:schemeClr val="tx1"/>
          </a:solidFill>
          <a:latin typeface="+mn-lt"/>
          <a:ea typeface="+mn-ea"/>
          <a:cs typeface="+mn-cs"/>
        </a:defRPr>
      </a:lvl4pPr>
      <a:lvl5pPr marL="3318586" indent="-368732" algn="l" defTabSz="737464" rtl="0" eaLnBrk="1" latinLnBrk="0" hangingPunct="1">
        <a:spcBef>
          <a:spcPct val="20000"/>
        </a:spcBef>
        <a:buFont typeface="Arial"/>
        <a:buChar char="»"/>
        <a:defRPr sz="3200" kern="1200">
          <a:solidFill>
            <a:schemeClr val="tx1"/>
          </a:solidFill>
          <a:latin typeface="+mn-lt"/>
          <a:ea typeface="+mn-ea"/>
          <a:cs typeface="+mn-cs"/>
        </a:defRPr>
      </a:lvl5pPr>
      <a:lvl6pPr marL="4056050" indent="-368732" algn="l" defTabSz="737464" rtl="0" eaLnBrk="1" latinLnBrk="0" hangingPunct="1">
        <a:spcBef>
          <a:spcPct val="20000"/>
        </a:spcBef>
        <a:buFont typeface="Arial"/>
        <a:buChar char="•"/>
        <a:defRPr sz="3200" kern="1200">
          <a:solidFill>
            <a:schemeClr val="tx1"/>
          </a:solidFill>
          <a:latin typeface="+mn-lt"/>
          <a:ea typeface="+mn-ea"/>
          <a:cs typeface="+mn-cs"/>
        </a:defRPr>
      </a:lvl6pPr>
      <a:lvl7pPr marL="4793513" indent="-368732" algn="l" defTabSz="737464" rtl="0" eaLnBrk="1" latinLnBrk="0" hangingPunct="1">
        <a:spcBef>
          <a:spcPct val="20000"/>
        </a:spcBef>
        <a:buFont typeface="Arial"/>
        <a:buChar char="•"/>
        <a:defRPr sz="3200" kern="1200">
          <a:solidFill>
            <a:schemeClr val="tx1"/>
          </a:solidFill>
          <a:latin typeface="+mn-lt"/>
          <a:ea typeface="+mn-ea"/>
          <a:cs typeface="+mn-cs"/>
        </a:defRPr>
      </a:lvl7pPr>
      <a:lvl8pPr marL="5530977" indent="-368732" algn="l" defTabSz="737464" rtl="0" eaLnBrk="1" latinLnBrk="0" hangingPunct="1">
        <a:spcBef>
          <a:spcPct val="20000"/>
        </a:spcBef>
        <a:buFont typeface="Arial"/>
        <a:buChar char="•"/>
        <a:defRPr sz="3200" kern="1200">
          <a:solidFill>
            <a:schemeClr val="tx1"/>
          </a:solidFill>
          <a:latin typeface="+mn-lt"/>
          <a:ea typeface="+mn-ea"/>
          <a:cs typeface="+mn-cs"/>
        </a:defRPr>
      </a:lvl8pPr>
      <a:lvl9pPr marL="6268441" indent="-368732" algn="l" defTabSz="737464" rtl="0" eaLnBrk="1" latinLnBrk="0" hangingPunct="1">
        <a:spcBef>
          <a:spcPct val="20000"/>
        </a:spcBef>
        <a:buFont typeface="Arial"/>
        <a:buChar char="•"/>
        <a:defRPr sz="3200" kern="1200">
          <a:solidFill>
            <a:schemeClr val="tx1"/>
          </a:solidFill>
          <a:latin typeface="+mn-lt"/>
          <a:ea typeface="+mn-ea"/>
          <a:cs typeface="+mn-cs"/>
        </a:defRPr>
      </a:lvl9pPr>
    </p:bodyStyle>
    <p:otherStyle>
      <a:defPPr>
        <a:defRPr lang="en-US"/>
      </a:defPPr>
      <a:lvl1pPr marL="0" algn="l" defTabSz="737464" rtl="0" eaLnBrk="1" latinLnBrk="0" hangingPunct="1">
        <a:defRPr sz="2900" kern="1200">
          <a:solidFill>
            <a:schemeClr val="tx1"/>
          </a:solidFill>
          <a:latin typeface="+mn-lt"/>
          <a:ea typeface="+mn-ea"/>
          <a:cs typeface="+mn-cs"/>
        </a:defRPr>
      </a:lvl1pPr>
      <a:lvl2pPr marL="737464" algn="l" defTabSz="737464" rtl="0" eaLnBrk="1" latinLnBrk="0" hangingPunct="1">
        <a:defRPr sz="2900" kern="1200">
          <a:solidFill>
            <a:schemeClr val="tx1"/>
          </a:solidFill>
          <a:latin typeface="+mn-lt"/>
          <a:ea typeface="+mn-ea"/>
          <a:cs typeface="+mn-cs"/>
        </a:defRPr>
      </a:lvl2pPr>
      <a:lvl3pPr marL="1474927" algn="l" defTabSz="737464" rtl="0" eaLnBrk="1" latinLnBrk="0" hangingPunct="1">
        <a:defRPr sz="2900" kern="1200">
          <a:solidFill>
            <a:schemeClr val="tx1"/>
          </a:solidFill>
          <a:latin typeface="+mn-lt"/>
          <a:ea typeface="+mn-ea"/>
          <a:cs typeface="+mn-cs"/>
        </a:defRPr>
      </a:lvl3pPr>
      <a:lvl4pPr marL="2212391" algn="l" defTabSz="737464" rtl="0" eaLnBrk="1" latinLnBrk="0" hangingPunct="1">
        <a:defRPr sz="2900" kern="1200">
          <a:solidFill>
            <a:schemeClr val="tx1"/>
          </a:solidFill>
          <a:latin typeface="+mn-lt"/>
          <a:ea typeface="+mn-ea"/>
          <a:cs typeface="+mn-cs"/>
        </a:defRPr>
      </a:lvl4pPr>
      <a:lvl5pPr marL="2949854" algn="l" defTabSz="737464" rtl="0" eaLnBrk="1" latinLnBrk="0" hangingPunct="1">
        <a:defRPr sz="2900" kern="1200">
          <a:solidFill>
            <a:schemeClr val="tx1"/>
          </a:solidFill>
          <a:latin typeface="+mn-lt"/>
          <a:ea typeface="+mn-ea"/>
          <a:cs typeface="+mn-cs"/>
        </a:defRPr>
      </a:lvl5pPr>
      <a:lvl6pPr marL="3687318" algn="l" defTabSz="737464" rtl="0" eaLnBrk="1" latinLnBrk="0" hangingPunct="1">
        <a:defRPr sz="2900" kern="1200">
          <a:solidFill>
            <a:schemeClr val="tx1"/>
          </a:solidFill>
          <a:latin typeface="+mn-lt"/>
          <a:ea typeface="+mn-ea"/>
          <a:cs typeface="+mn-cs"/>
        </a:defRPr>
      </a:lvl6pPr>
      <a:lvl7pPr marL="4424782" algn="l" defTabSz="737464" rtl="0" eaLnBrk="1" latinLnBrk="0" hangingPunct="1">
        <a:defRPr sz="2900" kern="1200">
          <a:solidFill>
            <a:schemeClr val="tx1"/>
          </a:solidFill>
          <a:latin typeface="+mn-lt"/>
          <a:ea typeface="+mn-ea"/>
          <a:cs typeface="+mn-cs"/>
        </a:defRPr>
      </a:lvl7pPr>
      <a:lvl8pPr marL="5162245" algn="l" defTabSz="737464" rtl="0" eaLnBrk="1" latinLnBrk="0" hangingPunct="1">
        <a:defRPr sz="2900" kern="1200">
          <a:solidFill>
            <a:schemeClr val="tx1"/>
          </a:solidFill>
          <a:latin typeface="+mn-lt"/>
          <a:ea typeface="+mn-ea"/>
          <a:cs typeface="+mn-cs"/>
        </a:defRPr>
      </a:lvl8pPr>
      <a:lvl9pPr marL="5899709" algn="l" defTabSz="73746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18" Type="http://schemas.openxmlformats.org/officeDocument/2006/relationships/image" Target="../media/image17.emf"/><Relationship Id="rId3" Type="http://schemas.openxmlformats.org/officeDocument/2006/relationships/image" Target="../media/image2.emf"/><Relationship Id="rId21" Type="http://schemas.openxmlformats.org/officeDocument/2006/relationships/image" Target="../media/image20.jpg"/><Relationship Id="rId7" Type="http://schemas.openxmlformats.org/officeDocument/2006/relationships/image" Target="../media/image6.emf"/><Relationship Id="rId12" Type="http://schemas.openxmlformats.org/officeDocument/2006/relationships/image" Target="../media/image11.emf"/><Relationship Id="rId17" Type="http://schemas.openxmlformats.org/officeDocument/2006/relationships/image" Target="../media/image16.emf"/><Relationship Id="rId2" Type="http://schemas.openxmlformats.org/officeDocument/2006/relationships/image" Target="../media/image1.emf"/><Relationship Id="rId16" Type="http://schemas.openxmlformats.org/officeDocument/2006/relationships/image" Target="../media/image15.emf"/><Relationship Id="rId20" Type="http://schemas.openxmlformats.org/officeDocument/2006/relationships/image" Target="../media/image19.jpg"/><Relationship Id="rId1" Type="http://schemas.openxmlformats.org/officeDocument/2006/relationships/slideLayout" Target="../slideLayouts/slideLayout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5" Type="http://schemas.openxmlformats.org/officeDocument/2006/relationships/image" Target="../media/image14.emf"/><Relationship Id="rId23" Type="http://schemas.openxmlformats.org/officeDocument/2006/relationships/image" Target="../media/image22.jpg"/><Relationship Id="rId10" Type="http://schemas.openxmlformats.org/officeDocument/2006/relationships/image" Target="../media/image9.emf"/><Relationship Id="rId19" Type="http://schemas.openxmlformats.org/officeDocument/2006/relationships/image" Target="../media/image18.jpg"/><Relationship Id="rId4" Type="http://schemas.openxmlformats.org/officeDocument/2006/relationships/image" Target="../media/image3.emf"/><Relationship Id="rId9" Type="http://schemas.openxmlformats.org/officeDocument/2006/relationships/image" Target="../media/image8.emf"/><Relationship Id="rId14" Type="http://schemas.openxmlformats.org/officeDocument/2006/relationships/image" Target="../media/image13.emf"/><Relationship Id="rId22" Type="http://schemas.openxmlformats.org/officeDocument/2006/relationships/image" Target="../media/image21.jpg"/></Relationships>
</file>

<file path=ppt/slides/_rels/slide2.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image" Target="../media/image33.emf"/><Relationship Id="rId18" Type="http://schemas.openxmlformats.org/officeDocument/2006/relationships/image" Target="../media/image38.emf"/><Relationship Id="rId3" Type="http://schemas.openxmlformats.org/officeDocument/2006/relationships/image" Target="../media/image23.emf"/><Relationship Id="rId21" Type="http://schemas.openxmlformats.org/officeDocument/2006/relationships/image" Target="../media/image19.jpg"/><Relationship Id="rId7" Type="http://schemas.openxmlformats.org/officeDocument/2006/relationships/image" Target="../media/image27.emf"/><Relationship Id="rId12" Type="http://schemas.openxmlformats.org/officeDocument/2006/relationships/image" Target="../media/image32.emf"/><Relationship Id="rId17" Type="http://schemas.openxmlformats.org/officeDocument/2006/relationships/image" Target="../media/image37.emf"/><Relationship Id="rId2" Type="http://schemas.openxmlformats.org/officeDocument/2006/relationships/image" Target="../media/image18.jpg"/><Relationship Id="rId16" Type="http://schemas.openxmlformats.org/officeDocument/2006/relationships/image" Target="../media/image36.emf"/><Relationship Id="rId20" Type="http://schemas.openxmlformats.org/officeDocument/2006/relationships/image" Target="../media/image40.emf"/><Relationship Id="rId1" Type="http://schemas.openxmlformats.org/officeDocument/2006/relationships/slideLayout" Target="../slideLayouts/slideLayout2.xml"/><Relationship Id="rId6" Type="http://schemas.openxmlformats.org/officeDocument/2006/relationships/image" Target="../media/image26.emf"/><Relationship Id="rId11" Type="http://schemas.openxmlformats.org/officeDocument/2006/relationships/image" Target="../media/image31.emf"/><Relationship Id="rId24" Type="http://schemas.openxmlformats.org/officeDocument/2006/relationships/image" Target="../media/image22.jpg"/><Relationship Id="rId5" Type="http://schemas.openxmlformats.org/officeDocument/2006/relationships/image" Target="../media/image25.emf"/><Relationship Id="rId15" Type="http://schemas.openxmlformats.org/officeDocument/2006/relationships/image" Target="../media/image35.emf"/><Relationship Id="rId23" Type="http://schemas.openxmlformats.org/officeDocument/2006/relationships/image" Target="../media/image21.jpg"/><Relationship Id="rId10" Type="http://schemas.openxmlformats.org/officeDocument/2006/relationships/image" Target="../media/image30.emf"/><Relationship Id="rId19" Type="http://schemas.openxmlformats.org/officeDocument/2006/relationships/image" Target="../media/image39.emf"/><Relationship Id="rId4" Type="http://schemas.openxmlformats.org/officeDocument/2006/relationships/image" Target="../media/image24.emf"/><Relationship Id="rId9" Type="http://schemas.openxmlformats.org/officeDocument/2006/relationships/image" Target="../media/image29.emf"/><Relationship Id="rId14" Type="http://schemas.openxmlformats.org/officeDocument/2006/relationships/image" Target="../media/image34.emf"/><Relationship Id="rId22"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4856" y="230236"/>
            <a:ext cx="7836737" cy="2266435"/>
          </a:xfrm>
        </p:spPr>
        <p:txBody>
          <a:bodyPr>
            <a:normAutofit/>
          </a:bodyPr>
          <a:lstStyle/>
          <a:p>
            <a:pPr algn="l"/>
            <a:r>
              <a:rPr lang="en-US" sz="4000" baseline="30000" dirty="0">
                <a:solidFill>
                  <a:schemeClr val="tx2">
                    <a:lumMod val="60000"/>
                    <a:lumOff val="40000"/>
                  </a:schemeClr>
                </a:solidFill>
              </a:rPr>
              <a:t>Tool 5 : Conflict resolution options </a:t>
            </a:r>
            <a:br>
              <a:rPr lang="en-US" sz="4000" baseline="30000" dirty="0">
                <a:solidFill>
                  <a:schemeClr val="tx2">
                    <a:lumMod val="60000"/>
                    <a:lumOff val="40000"/>
                  </a:schemeClr>
                </a:solidFill>
              </a:rPr>
            </a:br>
            <a:r>
              <a:rPr lang="en-US" sz="4000" baseline="30000" dirty="0">
                <a:solidFill>
                  <a:schemeClr val="tx2">
                    <a:lumMod val="60000"/>
                    <a:lumOff val="40000"/>
                  </a:schemeClr>
                </a:solidFill>
              </a:rPr>
              <a:t>Process for complainant / creditor</a:t>
            </a:r>
            <a:br>
              <a:rPr lang="en-US" sz="4000" baseline="30000" dirty="0">
                <a:solidFill>
                  <a:schemeClr val="tx2">
                    <a:lumMod val="60000"/>
                    <a:lumOff val="40000"/>
                  </a:schemeClr>
                </a:solidFill>
              </a:rPr>
            </a:br>
            <a:endParaRPr lang="en-US" sz="4000" dirty="0">
              <a:solidFill>
                <a:schemeClr val="tx2">
                  <a:lumMod val="60000"/>
                  <a:lumOff val="40000"/>
                </a:schemeClr>
              </a:solidFill>
            </a:endParaRPr>
          </a:p>
        </p:txBody>
      </p:sp>
      <p:sp>
        <p:nvSpPr>
          <p:cNvPr id="5" name="Rectangle 4"/>
          <p:cNvSpPr/>
          <p:nvPr/>
        </p:nvSpPr>
        <p:spPr>
          <a:xfrm>
            <a:off x="242821" y="4050033"/>
            <a:ext cx="860754" cy="461665"/>
          </a:xfrm>
          <a:prstGeom prst="rect">
            <a:avLst/>
          </a:prstGeom>
        </p:spPr>
        <p:txBody>
          <a:bodyPr wrap="square">
            <a:spAutoFit/>
          </a:bodyPr>
          <a:lstStyle/>
          <a:p>
            <a:r>
              <a:rPr lang="en-US" sz="1200" baseline="30000" dirty="0"/>
              <a:t>I know what </a:t>
            </a:r>
            <a:br>
              <a:rPr lang="en-US" sz="1200" baseline="30000" dirty="0"/>
            </a:br>
            <a:r>
              <a:rPr lang="en-US" sz="1200" baseline="30000" dirty="0"/>
              <a:t>I want really and specifically</a:t>
            </a:r>
          </a:p>
        </p:txBody>
      </p:sp>
      <p:sp>
        <p:nvSpPr>
          <p:cNvPr id="6" name="Rectangle 5"/>
          <p:cNvSpPr/>
          <p:nvPr/>
        </p:nvSpPr>
        <p:spPr>
          <a:xfrm>
            <a:off x="277107" y="3660183"/>
            <a:ext cx="396091" cy="389850"/>
          </a:xfrm>
          <a:prstGeom prst="rect">
            <a:avLst/>
          </a:prstGeom>
        </p:spPr>
        <p:txBody>
          <a:bodyPr wrap="square">
            <a:spAutoFit/>
          </a:bodyPr>
          <a:lstStyle/>
          <a:p>
            <a:r>
              <a:rPr lang="en-US" baseline="30000" dirty="0">
                <a:solidFill>
                  <a:schemeClr val="accent3">
                    <a:lumMod val="75000"/>
                  </a:schemeClr>
                </a:solidFill>
              </a:rPr>
              <a:t>1</a:t>
            </a:r>
          </a:p>
        </p:txBody>
      </p:sp>
      <p:pic>
        <p:nvPicPr>
          <p:cNvPr id="7" name="Picture 6"/>
          <p:cNvPicPr>
            <a:picLocks noChangeAspect="1"/>
          </p:cNvPicPr>
          <p:nvPr/>
        </p:nvPicPr>
        <p:blipFill>
          <a:blip r:embed="rId2"/>
          <a:stretch>
            <a:fillRect/>
          </a:stretch>
        </p:blipFill>
        <p:spPr>
          <a:xfrm rot="1212572">
            <a:off x="767228" y="3551539"/>
            <a:ext cx="330200" cy="444500"/>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107790820"/>
              </p:ext>
            </p:extLst>
          </p:nvPr>
        </p:nvGraphicFramePr>
        <p:xfrm>
          <a:off x="215061" y="3978298"/>
          <a:ext cx="811993" cy="53340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444163">
                <a:tc>
                  <a:txBody>
                    <a:bodyPr/>
                    <a:lstStyle/>
                    <a:p>
                      <a:endParaRPr lang="en-US" dirty="0"/>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9" name="Rectangle 8"/>
          <p:cNvSpPr/>
          <p:nvPr/>
        </p:nvSpPr>
        <p:spPr>
          <a:xfrm>
            <a:off x="777745" y="3400465"/>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10" name="Picture 9"/>
          <p:cNvPicPr>
            <a:picLocks noChangeAspect="1"/>
          </p:cNvPicPr>
          <p:nvPr/>
        </p:nvPicPr>
        <p:blipFill>
          <a:blip r:embed="rId3"/>
          <a:stretch>
            <a:fillRect/>
          </a:stretch>
        </p:blipFill>
        <p:spPr>
          <a:xfrm>
            <a:off x="733442" y="4587193"/>
            <a:ext cx="317500" cy="457200"/>
          </a:xfrm>
          <a:prstGeom prst="rect">
            <a:avLst/>
          </a:prstGeom>
        </p:spPr>
      </p:pic>
      <p:sp>
        <p:nvSpPr>
          <p:cNvPr id="12" name="Rectangle 11"/>
          <p:cNvSpPr/>
          <p:nvPr/>
        </p:nvSpPr>
        <p:spPr>
          <a:xfrm>
            <a:off x="418056" y="4828949"/>
            <a:ext cx="304991" cy="215444"/>
          </a:xfrm>
          <a:prstGeom prst="rect">
            <a:avLst/>
          </a:prstGeom>
        </p:spPr>
        <p:txBody>
          <a:bodyPr wrap="none">
            <a:spAutoFit/>
          </a:bodyPr>
          <a:lstStyle/>
          <a:p>
            <a:r>
              <a:rPr lang="en-US" sz="1200" baseline="30000" dirty="0">
                <a:solidFill>
                  <a:schemeClr val="accent6">
                    <a:lumMod val="75000"/>
                  </a:schemeClr>
                </a:solidFill>
              </a:rPr>
              <a:t>No</a:t>
            </a:r>
          </a:p>
        </p:txBody>
      </p:sp>
      <p:sp>
        <p:nvSpPr>
          <p:cNvPr id="13" name="Rectangle 12"/>
          <p:cNvSpPr/>
          <p:nvPr/>
        </p:nvSpPr>
        <p:spPr>
          <a:xfrm>
            <a:off x="1155226" y="4654543"/>
            <a:ext cx="396091" cy="389850"/>
          </a:xfrm>
          <a:prstGeom prst="rect">
            <a:avLst/>
          </a:prstGeom>
        </p:spPr>
        <p:txBody>
          <a:bodyPr wrap="square">
            <a:spAutoFit/>
          </a:bodyPr>
          <a:lstStyle/>
          <a:p>
            <a:r>
              <a:rPr lang="en-US" baseline="30000" dirty="0">
                <a:solidFill>
                  <a:schemeClr val="bg1">
                    <a:lumMod val="65000"/>
                  </a:schemeClr>
                </a:solidFill>
              </a:rPr>
              <a:t>2</a:t>
            </a:r>
          </a:p>
        </p:txBody>
      </p:sp>
      <p:graphicFrame>
        <p:nvGraphicFramePr>
          <p:cNvPr id="16" name="Table 15"/>
          <p:cNvGraphicFramePr>
            <a:graphicFrameLocks noGrp="1"/>
          </p:cNvGraphicFramePr>
          <p:nvPr>
            <p:extLst>
              <p:ext uri="{D42A27DB-BD31-4B8C-83A1-F6EECF244321}">
                <p14:modId xmlns:p14="http://schemas.microsoft.com/office/powerpoint/2010/main" val="1358390374"/>
              </p:ext>
            </p:extLst>
          </p:nvPr>
        </p:nvGraphicFramePr>
        <p:xfrm>
          <a:off x="1263019" y="3445790"/>
          <a:ext cx="811993" cy="45720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444163">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en-US" sz="1200" b="0" i="0" u="none" strike="noStrike" kern="1200" baseline="30000" dirty="0">
                          <a:solidFill>
                            <a:schemeClr val="tx1"/>
                          </a:solidFill>
                          <a:latin typeface="+mn-lt"/>
                          <a:ea typeface="+mn-ea"/>
                          <a:cs typeface="+mn-cs"/>
                        </a:rPr>
                        <a:t>I am confident I know what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I should ask for</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796929573"/>
              </p:ext>
            </p:extLst>
          </p:nvPr>
        </p:nvGraphicFramePr>
        <p:xfrm>
          <a:off x="1145320" y="4906247"/>
          <a:ext cx="811993" cy="51816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387658">
                <a:tc>
                  <a:txBody>
                    <a:bodyPr/>
                    <a:lstStyle/>
                    <a:p>
                      <a:pPr rtl="0"/>
                      <a:r>
                        <a:rPr lang="en-US" sz="1200" b="0" i="0" u="none" strike="noStrike" kern="1200" baseline="30000" dirty="0">
                          <a:solidFill>
                            <a:srgbClr val="A6A6A6"/>
                          </a:solidFill>
                          <a:latin typeface="+mn-lt"/>
                          <a:ea typeface="+mn-ea"/>
                          <a:cs typeface="+mn-cs"/>
                        </a:rPr>
                        <a:t>Help from </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a trusted</a:t>
                      </a:r>
                    </a:p>
                    <a:p>
                      <a:pPr rtl="0"/>
                      <a:r>
                        <a:rPr lang="it-IT" sz="1200" b="0" i="0" u="none" strike="noStrike" kern="1200" baseline="30000" dirty="0" err="1">
                          <a:solidFill>
                            <a:srgbClr val="A6A6A6"/>
                          </a:solidFill>
                          <a:latin typeface="+mn-lt"/>
                          <a:ea typeface="+mn-ea"/>
                          <a:cs typeface="+mn-cs"/>
                        </a:rPr>
                        <a:t>individual</a:t>
                      </a:r>
                      <a:endParaRPr lang="en-US" sz="1200" dirty="0">
                        <a:solidFill>
                          <a:srgbClr val="A6A6A6"/>
                        </a:solidFill>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8" name="Rectangle 17"/>
          <p:cNvSpPr/>
          <p:nvPr/>
        </p:nvSpPr>
        <p:spPr>
          <a:xfrm>
            <a:off x="1263019" y="3205540"/>
            <a:ext cx="396091" cy="389850"/>
          </a:xfrm>
          <a:prstGeom prst="rect">
            <a:avLst/>
          </a:prstGeom>
        </p:spPr>
        <p:txBody>
          <a:bodyPr wrap="square">
            <a:spAutoFit/>
          </a:bodyPr>
          <a:lstStyle/>
          <a:p>
            <a:r>
              <a:rPr lang="en-US" baseline="30000" dirty="0">
                <a:solidFill>
                  <a:srgbClr val="77933C"/>
                </a:solidFill>
              </a:rPr>
              <a:t>3</a:t>
            </a:r>
          </a:p>
        </p:txBody>
      </p:sp>
      <p:pic>
        <p:nvPicPr>
          <p:cNvPr id="20" name="Picture 19"/>
          <p:cNvPicPr>
            <a:picLocks noChangeAspect="1"/>
          </p:cNvPicPr>
          <p:nvPr/>
        </p:nvPicPr>
        <p:blipFill>
          <a:blip r:embed="rId4"/>
          <a:stretch>
            <a:fillRect/>
          </a:stretch>
        </p:blipFill>
        <p:spPr>
          <a:xfrm>
            <a:off x="1536718" y="3950538"/>
            <a:ext cx="185968" cy="909176"/>
          </a:xfrm>
          <a:prstGeom prst="rect">
            <a:avLst/>
          </a:prstGeom>
        </p:spPr>
      </p:pic>
      <p:pic>
        <p:nvPicPr>
          <p:cNvPr id="21" name="Picture 20"/>
          <p:cNvPicPr>
            <a:picLocks noChangeAspect="1"/>
          </p:cNvPicPr>
          <p:nvPr/>
        </p:nvPicPr>
        <p:blipFill>
          <a:blip r:embed="rId3"/>
          <a:stretch>
            <a:fillRect/>
          </a:stretch>
        </p:blipFill>
        <p:spPr>
          <a:xfrm rot="20072458">
            <a:off x="1995443" y="3872691"/>
            <a:ext cx="317500" cy="457200"/>
          </a:xfrm>
          <a:prstGeom prst="rect">
            <a:avLst/>
          </a:prstGeom>
        </p:spPr>
      </p:pic>
      <p:sp>
        <p:nvSpPr>
          <p:cNvPr id="22" name="Rectangle 21"/>
          <p:cNvSpPr/>
          <p:nvPr/>
        </p:nvSpPr>
        <p:spPr>
          <a:xfrm>
            <a:off x="1874462" y="4236831"/>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23" name="Picture 22"/>
          <p:cNvPicPr>
            <a:picLocks noChangeAspect="1"/>
          </p:cNvPicPr>
          <p:nvPr/>
        </p:nvPicPr>
        <p:blipFill>
          <a:blip r:embed="rId2"/>
          <a:stretch>
            <a:fillRect/>
          </a:stretch>
        </p:blipFill>
        <p:spPr>
          <a:xfrm rot="1212572">
            <a:off x="1909913" y="3020334"/>
            <a:ext cx="330200" cy="444500"/>
          </a:xfrm>
          <a:prstGeom prst="rect">
            <a:avLst/>
          </a:prstGeom>
        </p:spPr>
      </p:pic>
      <p:sp>
        <p:nvSpPr>
          <p:cNvPr id="24" name="Rectangle 23"/>
          <p:cNvSpPr/>
          <p:nvPr/>
        </p:nvSpPr>
        <p:spPr>
          <a:xfrm>
            <a:off x="1874462" y="2976982"/>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25" name="Table 24"/>
          <p:cNvGraphicFramePr>
            <a:graphicFrameLocks noGrp="1"/>
          </p:cNvGraphicFramePr>
          <p:nvPr>
            <p:extLst>
              <p:ext uri="{D42A27DB-BD31-4B8C-83A1-F6EECF244321}">
                <p14:modId xmlns:p14="http://schemas.microsoft.com/office/powerpoint/2010/main" val="481302472"/>
              </p:ext>
            </p:extLst>
          </p:nvPr>
        </p:nvGraphicFramePr>
        <p:xfrm>
          <a:off x="2463375" y="4008231"/>
          <a:ext cx="811993" cy="70104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444163">
                <a:tc>
                  <a:txBody>
                    <a:bodyPr/>
                    <a:lstStyle/>
                    <a:p>
                      <a:pPr rtl="0"/>
                      <a:r>
                        <a:rPr lang="en-US" sz="1200" b="0" i="0" u="none" strike="noStrike" kern="1200" baseline="30000" dirty="0">
                          <a:solidFill>
                            <a:srgbClr val="A6A6A6"/>
                          </a:solidFill>
                          <a:latin typeface="+mn-lt"/>
                          <a:ea typeface="+mn-ea"/>
                          <a:cs typeface="+mn-cs"/>
                        </a:rPr>
                        <a:t>Legal opinion / consultation</a:t>
                      </a:r>
                    </a:p>
                    <a:p>
                      <a:pPr rtl="0"/>
                      <a:r>
                        <a:rPr lang="en-US" sz="1200" b="0" i="0" u="none" strike="noStrike" kern="1200" baseline="30000" dirty="0">
                          <a:solidFill>
                            <a:srgbClr val="A6A6A6"/>
                          </a:solidFill>
                          <a:latin typeface="+mn-lt"/>
                          <a:ea typeface="+mn-ea"/>
                          <a:cs typeface="+mn-cs"/>
                        </a:rPr>
                        <a:t>Technical opinion / expert</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383324290"/>
              </p:ext>
            </p:extLst>
          </p:nvPr>
        </p:nvGraphicFramePr>
        <p:xfrm>
          <a:off x="2395795" y="2831124"/>
          <a:ext cx="811993" cy="94488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899282">
                <a:tc>
                  <a:txBody>
                    <a:bodyPr/>
                    <a:lstStyle/>
                    <a:p>
                      <a:pPr rtl="0"/>
                      <a:r>
                        <a:rPr lang="en-US" sz="1200" b="0" i="0" u="none" strike="noStrike" kern="1200" baseline="30000" dirty="0">
                          <a:solidFill>
                            <a:schemeClr val="tx1"/>
                          </a:solidFill>
                          <a:latin typeface="+mn-lt"/>
                          <a:ea typeface="+mn-ea"/>
                          <a:cs typeface="+mn-cs"/>
                        </a:rPr>
                        <a:t>I have all the pieces </a:t>
                      </a:r>
                      <a:r>
                        <a:rPr lang="en-US" sz="1200" b="0" i="0" u="none" strike="noStrike" kern="1200" baseline="30000" dirty="0" err="1">
                          <a:solidFill>
                            <a:schemeClr val="tx1"/>
                          </a:solidFill>
                          <a:latin typeface="+mn-lt"/>
                          <a:ea typeface="+mn-ea"/>
                          <a:cs typeface="+mn-cs"/>
                        </a:rPr>
                        <a:t>ofevidence</a:t>
                      </a:r>
                      <a:endParaRPr lang="en-US" sz="1200" b="0" i="0" u="none" strike="noStrike" kern="1200" baseline="30000" dirty="0">
                        <a:solidFill>
                          <a:schemeClr val="tx1"/>
                        </a:solidFill>
                        <a:latin typeface="+mn-lt"/>
                        <a:ea typeface="+mn-ea"/>
                        <a:cs typeface="+mn-cs"/>
                      </a:endParaRPr>
                    </a:p>
                    <a:p>
                      <a:pPr rtl="0"/>
                      <a:r>
                        <a:rPr lang="en-US" sz="1200" b="0" i="0" u="none" strike="noStrike" kern="1200" baseline="30000" dirty="0">
                          <a:solidFill>
                            <a:schemeClr val="tx1"/>
                          </a:solidFill>
                          <a:latin typeface="+mn-lt"/>
                          <a:ea typeface="+mn-ea"/>
                          <a:cs typeface="+mn-cs"/>
                        </a:rPr>
                        <a:t>necessary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to win the case ‐ my rights</a:t>
                      </a:r>
                    </a:p>
                    <a:p>
                      <a:pPr rtl="0"/>
                      <a:r>
                        <a:rPr lang="en-US" sz="1200" b="0" i="0" u="none" strike="noStrike" kern="1200" baseline="30000" dirty="0">
                          <a:solidFill>
                            <a:schemeClr val="tx1"/>
                          </a:solidFill>
                          <a:latin typeface="+mn-lt"/>
                          <a:ea typeface="+mn-ea"/>
                          <a:cs typeface="+mn-cs"/>
                        </a:rPr>
                        <a:t>are clear</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27" name="Picture 26"/>
          <p:cNvPicPr>
            <a:picLocks noChangeAspect="1"/>
          </p:cNvPicPr>
          <p:nvPr/>
        </p:nvPicPr>
        <p:blipFill>
          <a:blip r:embed="rId5"/>
          <a:stretch>
            <a:fillRect/>
          </a:stretch>
        </p:blipFill>
        <p:spPr>
          <a:xfrm>
            <a:off x="2200291" y="3337073"/>
            <a:ext cx="195503" cy="720917"/>
          </a:xfrm>
          <a:prstGeom prst="rect">
            <a:avLst/>
          </a:prstGeom>
        </p:spPr>
      </p:pic>
      <p:sp>
        <p:nvSpPr>
          <p:cNvPr id="28" name="Rectangle 27"/>
          <p:cNvSpPr/>
          <p:nvPr/>
        </p:nvSpPr>
        <p:spPr>
          <a:xfrm>
            <a:off x="2395795" y="2576161"/>
            <a:ext cx="396091" cy="389850"/>
          </a:xfrm>
          <a:prstGeom prst="rect">
            <a:avLst/>
          </a:prstGeom>
        </p:spPr>
        <p:txBody>
          <a:bodyPr wrap="square">
            <a:spAutoFit/>
          </a:bodyPr>
          <a:lstStyle/>
          <a:p>
            <a:r>
              <a:rPr lang="en-US" baseline="30000" dirty="0">
                <a:solidFill>
                  <a:srgbClr val="77933C"/>
                </a:solidFill>
              </a:rPr>
              <a:t>4</a:t>
            </a:r>
          </a:p>
        </p:txBody>
      </p:sp>
      <p:pic>
        <p:nvPicPr>
          <p:cNvPr id="30" name="Picture 29"/>
          <p:cNvPicPr>
            <a:picLocks noChangeAspect="1"/>
          </p:cNvPicPr>
          <p:nvPr/>
        </p:nvPicPr>
        <p:blipFill>
          <a:blip r:embed="rId3"/>
          <a:stretch>
            <a:fillRect/>
          </a:stretch>
        </p:blipFill>
        <p:spPr>
          <a:xfrm rot="20072458">
            <a:off x="3315316" y="3721938"/>
            <a:ext cx="317500" cy="457200"/>
          </a:xfrm>
          <a:prstGeom prst="rect">
            <a:avLst/>
          </a:prstGeom>
        </p:spPr>
      </p:pic>
      <p:sp>
        <p:nvSpPr>
          <p:cNvPr id="31" name="Rectangle 30"/>
          <p:cNvSpPr/>
          <p:nvPr/>
        </p:nvSpPr>
        <p:spPr>
          <a:xfrm>
            <a:off x="3410677" y="4129109"/>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32" name="Picture 31"/>
          <p:cNvPicPr>
            <a:picLocks noChangeAspect="1"/>
          </p:cNvPicPr>
          <p:nvPr/>
        </p:nvPicPr>
        <p:blipFill>
          <a:blip r:embed="rId2"/>
          <a:stretch>
            <a:fillRect/>
          </a:stretch>
        </p:blipFill>
        <p:spPr>
          <a:xfrm rot="3640925">
            <a:off x="3384894" y="2608873"/>
            <a:ext cx="330200" cy="444500"/>
          </a:xfrm>
          <a:prstGeom prst="rect">
            <a:avLst/>
          </a:prstGeom>
        </p:spPr>
      </p:pic>
      <p:sp>
        <p:nvSpPr>
          <p:cNvPr id="33" name="Rectangle 32"/>
          <p:cNvSpPr/>
          <p:nvPr/>
        </p:nvSpPr>
        <p:spPr>
          <a:xfrm>
            <a:off x="3311139" y="2568025"/>
            <a:ext cx="325830" cy="215444"/>
          </a:xfrm>
          <a:prstGeom prst="rect">
            <a:avLst/>
          </a:prstGeom>
        </p:spPr>
        <p:txBody>
          <a:bodyPr wrap="none">
            <a:spAutoFit/>
          </a:bodyPr>
          <a:lstStyle/>
          <a:p>
            <a:r>
              <a:rPr lang="en-US" sz="1200" baseline="30000" dirty="0">
                <a:solidFill>
                  <a:schemeClr val="accent3">
                    <a:lumMod val="75000"/>
                  </a:schemeClr>
                </a:solidFill>
              </a:rPr>
              <a:t>Yes</a:t>
            </a:r>
          </a:p>
        </p:txBody>
      </p:sp>
      <p:sp>
        <p:nvSpPr>
          <p:cNvPr id="34" name="Rectangle 33"/>
          <p:cNvSpPr/>
          <p:nvPr/>
        </p:nvSpPr>
        <p:spPr>
          <a:xfrm>
            <a:off x="3887637" y="2441274"/>
            <a:ext cx="396091" cy="389850"/>
          </a:xfrm>
          <a:prstGeom prst="rect">
            <a:avLst/>
          </a:prstGeom>
        </p:spPr>
        <p:txBody>
          <a:bodyPr wrap="square">
            <a:spAutoFit/>
          </a:bodyPr>
          <a:lstStyle/>
          <a:p>
            <a:r>
              <a:rPr lang="en-US" baseline="30000" dirty="0">
                <a:solidFill>
                  <a:srgbClr val="77933C"/>
                </a:solidFill>
              </a:rPr>
              <a:t>6</a:t>
            </a:r>
          </a:p>
        </p:txBody>
      </p:sp>
      <p:graphicFrame>
        <p:nvGraphicFramePr>
          <p:cNvPr id="36" name="Table 35"/>
          <p:cNvGraphicFramePr>
            <a:graphicFrameLocks noGrp="1"/>
          </p:cNvGraphicFramePr>
          <p:nvPr>
            <p:extLst>
              <p:ext uri="{D42A27DB-BD31-4B8C-83A1-F6EECF244321}">
                <p14:modId xmlns:p14="http://schemas.microsoft.com/office/powerpoint/2010/main" val="132492074"/>
              </p:ext>
            </p:extLst>
          </p:nvPr>
        </p:nvGraphicFramePr>
        <p:xfrm>
          <a:off x="3881813" y="2783469"/>
          <a:ext cx="811993" cy="70104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662321">
                <a:tc>
                  <a:txBody>
                    <a:bodyPr/>
                    <a:lstStyle/>
                    <a:p>
                      <a:pPr rtl="0"/>
                      <a:r>
                        <a:rPr lang="en-US" sz="1200" b="0" i="0" u="none" strike="noStrike" kern="1200" baseline="30000" dirty="0">
                          <a:solidFill>
                            <a:schemeClr val="tx1"/>
                          </a:solidFill>
                          <a:latin typeface="+mn-lt"/>
                          <a:ea typeface="+mn-ea"/>
                          <a:cs typeface="+mn-cs"/>
                        </a:rPr>
                        <a:t>The solution is practical and can be applied immediately</a:t>
                      </a:r>
                    </a:p>
                    <a:p>
                      <a:pPr rtl="0"/>
                      <a:r>
                        <a:rPr lang="is-IS" sz="1200" b="0" i="0" u="none" strike="noStrike" kern="1200" baseline="30000" dirty="0">
                          <a:solidFill>
                            <a:schemeClr val="tx1"/>
                          </a:solidFill>
                          <a:latin typeface="+mn-lt"/>
                          <a:ea typeface="+mn-ea"/>
                          <a:cs typeface="+mn-cs"/>
                        </a:rPr>
                        <a:t>(me)</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4185317147"/>
              </p:ext>
            </p:extLst>
          </p:nvPr>
        </p:nvGraphicFramePr>
        <p:xfrm>
          <a:off x="3803436" y="3866224"/>
          <a:ext cx="811993" cy="45720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Technical / legal opinion / expert</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38" name="Picture 37"/>
          <p:cNvPicPr>
            <a:picLocks noChangeAspect="1"/>
          </p:cNvPicPr>
          <p:nvPr/>
        </p:nvPicPr>
        <p:blipFill>
          <a:blip r:embed="rId5"/>
          <a:stretch>
            <a:fillRect/>
          </a:stretch>
        </p:blipFill>
        <p:spPr>
          <a:xfrm rot="540718">
            <a:off x="3607933" y="3197263"/>
            <a:ext cx="195503" cy="720917"/>
          </a:xfrm>
          <a:prstGeom prst="rect">
            <a:avLst/>
          </a:prstGeom>
        </p:spPr>
      </p:pic>
      <p:sp>
        <p:nvSpPr>
          <p:cNvPr id="39" name="Rectangle 38"/>
          <p:cNvSpPr/>
          <p:nvPr/>
        </p:nvSpPr>
        <p:spPr>
          <a:xfrm>
            <a:off x="3777809" y="3624180"/>
            <a:ext cx="396091" cy="389850"/>
          </a:xfrm>
          <a:prstGeom prst="rect">
            <a:avLst/>
          </a:prstGeom>
        </p:spPr>
        <p:txBody>
          <a:bodyPr wrap="square">
            <a:spAutoFit/>
          </a:bodyPr>
          <a:lstStyle/>
          <a:p>
            <a:r>
              <a:rPr lang="en-US" baseline="30000" dirty="0">
                <a:solidFill>
                  <a:schemeClr val="bg1">
                    <a:lumMod val="65000"/>
                  </a:schemeClr>
                </a:solidFill>
              </a:rPr>
              <a:t>5</a:t>
            </a:r>
          </a:p>
        </p:txBody>
      </p:sp>
      <p:pic>
        <p:nvPicPr>
          <p:cNvPr id="41" name="Picture 40"/>
          <p:cNvPicPr>
            <a:picLocks noChangeAspect="1"/>
          </p:cNvPicPr>
          <p:nvPr/>
        </p:nvPicPr>
        <p:blipFill>
          <a:blip r:embed="rId2"/>
          <a:stretch>
            <a:fillRect/>
          </a:stretch>
        </p:blipFill>
        <p:spPr>
          <a:xfrm rot="1013567">
            <a:off x="4599132" y="2356095"/>
            <a:ext cx="330200" cy="444500"/>
          </a:xfrm>
          <a:prstGeom prst="rect">
            <a:avLst/>
          </a:prstGeom>
        </p:spPr>
      </p:pic>
      <p:sp>
        <p:nvSpPr>
          <p:cNvPr id="42" name="Rectangle 41"/>
          <p:cNvSpPr/>
          <p:nvPr/>
        </p:nvSpPr>
        <p:spPr>
          <a:xfrm>
            <a:off x="4452514" y="2317322"/>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43" name="Table 42"/>
          <p:cNvGraphicFramePr>
            <a:graphicFrameLocks noGrp="1"/>
          </p:cNvGraphicFramePr>
          <p:nvPr>
            <p:extLst>
              <p:ext uri="{D42A27DB-BD31-4B8C-83A1-F6EECF244321}">
                <p14:modId xmlns:p14="http://schemas.microsoft.com/office/powerpoint/2010/main" val="3715649086"/>
              </p:ext>
            </p:extLst>
          </p:nvPr>
        </p:nvGraphicFramePr>
        <p:xfrm>
          <a:off x="5082170" y="2317710"/>
          <a:ext cx="1019726" cy="118872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662321">
                <a:tc>
                  <a:txBody>
                    <a:bodyPr/>
                    <a:lstStyle/>
                    <a:p>
                      <a:pPr rtl="0"/>
                      <a:r>
                        <a:rPr lang="en-US" sz="1200" b="0" i="0" u="none" strike="noStrike" kern="1200" baseline="30000" dirty="0">
                          <a:solidFill>
                            <a:schemeClr val="tx1"/>
                          </a:solidFill>
                          <a:latin typeface="+mn-lt"/>
                          <a:ea typeface="+mn-ea"/>
                          <a:cs typeface="+mn-cs"/>
                        </a:rPr>
                        <a:t>I have enough ready cash to finance exercising my rights and defending</a:t>
                      </a:r>
                    </a:p>
                    <a:p>
                      <a:pPr rtl="0"/>
                      <a:r>
                        <a:rPr lang="en-US" sz="1200" b="0" i="0" u="none" strike="noStrike" kern="1200" baseline="30000" dirty="0">
                          <a:solidFill>
                            <a:schemeClr val="tx1"/>
                          </a:solidFill>
                          <a:latin typeface="+mn-lt"/>
                          <a:ea typeface="+mn-ea"/>
                          <a:cs typeface="+mn-cs"/>
                        </a:rPr>
                        <a:t>my interests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(irrespective of the</a:t>
                      </a:r>
                    </a:p>
                    <a:p>
                      <a:pPr rtl="0"/>
                      <a:r>
                        <a:rPr lang="en-US" sz="1200" b="0" i="0" u="none" strike="noStrike" kern="1200" baseline="30000" dirty="0">
                          <a:solidFill>
                            <a:schemeClr val="tx1"/>
                          </a:solidFill>
                          <a:latin typeface="+mn-lt"/>
                          <a:ea typeface="+mn-ea"/>
                          <a:cs typeface="+mn-cs"/>
                        </a:rPr>
                        <a:t>manner of resolution)</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44" name="Rectangle 43"/>
          <p:cNvSpPr/>
          <p:nvPr/>
        </p:nvSpPr>
        <p:spPr>
          <a:xfrm>
            <a:off x="5082170" y="2051424"/>
            <a:ext cx="396091" cy="389850"/>
          </a:xfrm>
          <a:prstGeom prst="rect">
            <a:avLst/>
          </a:prstGeom>
        </p:spPr>
        <p:txBody>
          <a:bodyPr wrap="square">
            <a:spAutoFit/>
          </a:bodyPr>
          <a:lstStyle/>
          <a:p>
            <a:r>
              <a:rPr lang="en-US" baseline="30000" dirty="0">
                <a:solidFill>
                  <a:srgbClr val="77933C"/>
                </a:solidFill>
              </a:rPr>
              <a:t>8</a:t>
            </a:r>
          </a:p>
        </p:txBody>
      </p:sp>
      <p:pic>
        <p:nvPicPr>
          <p:cNvPr id="46" name="Picture 45"/>
          <p:cNvPicPr>
            <a:picLocks noChangeAspect="1"/>
          </p:cNvPicPr>
          <p:nvPr/>
        </p:nvPicPr>
        <p:blipFill>
          <a:blip r:embed="rId2"/>
          <a:stretch>
            <a:fillRect/>
          </a:stretch>
        </p:blipFill>
        <p:spPr>
          <a:xfrm rot="1506235">
            <a:off x="5936796" y="1942914"/>
            <a:ext cx="330200" cy="444500"/>
          </a:xfrm>
          <a:prstGeom prst="rect">
            <a:avLst/>
          </a:prstGeom>
        </p:spPr>
      </p:pic>
      <p:sp>
        <p:nvSpPr>
          <p:cNvPr id="48" name="Rectangle 47"/>
          <p:cNvSpPr/>
          <p:nvPr/>
        </p:nvSpPr>
        <p:spPr>
          <a:xfrm>
            <a:off x="5858099" y="1899553"/>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49" name="Table 48"/>
          <p:cNvGraphicFramePr>
            <a:graphicFrameLocks noGrp="1"/>
          </p:cNvGraphicFramePr>
          <p:nvPr>
            <p:extLst>
              <p:ext uri="{D42A27DB-BD31-4B8C-83A1-F6EECF244321}">
                <p14:modId xmlns:p14="http://schemas.microsoft.com/office/powerpoint/2010/main" val="2429881024"/>
              </p:ext>
            </p:extLst>
          </p:nvPr>
        </p:nvGraphicFramePr>
        <p:xfrm>
          <a:off x="6400791" y="1692872"/>
          <a:ext cx="811993" cy="57912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528560">
                <a:tc>
                  <a:txBody>
                    <a:bodyPr/>
                    <a:lstStyle/>
                    <a:p>
                      <a:pPr rtl="0"/>
                      <a:r>
                        <a:rPr lang="en-US" sz="1200" b="0" i="0" u="none" strike="noStrike" kern="1200" baseline="30000" dirty="0">
                          <a:solidFill>
                            <a:schemeClr val="tx1"/>
                          </a:solidFill>
                          <a:latin typeface="+mn-lt"/>
                          <a:ea typeface="+mn-ea"/>
                          <a:cs typeface="+mn-cs"/>
                        </a:rPr>
                        <a:t>There is urgency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danger involved</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50" name="Picture 49"/>
          <p:cNvPicPr>
            <a:picLocks noChangeAspect="1"/>
          </p:cNvPicPr>
          <p:nvPr/>
        </p:nvPicPr>
        <p:blipFill>
          <a:blip r:embed="rId2"/>
          <a:stretch>
            <a:fillRect/>
          </a:stretch>
        </p:blipFill>
        <p:spPr>
          <a:xfrm rot="2583666">
            <a:off x="7373118" y="1558401"/>
            <a:ext cx="330200" cy="444500"/>
          </a:xfrm>
          <a:prstGeom prst="rect">
            <a:avLst/>
          </a:prstGeom>
        </p:spPr>
      </p:pic>
      <p:sp>
        <p:nvSpPr>
          <p:cNvPr id="51" name="Rectangle 50"/>
          <p:cNvSpPr/>
          <p:nvPr/>
        </p:nvSpPr>
        <p:spPr>
          <a:xfrm rot="21305288">
            <a:off x="7294421" y="1515040"/>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52" name="Table 51"/>
          <p:cNvGraphicFramePr>
            <a:graphicFrameLocks noGrp="1"/>
          </p:cNvGraphicFramePr>
          <p:nvPr>
            <p:extLst>
              <p:ext uri="{D42A27DB-BD31-4B8C-83A1-F6EECF244321}">
                <p14:modId xmlns:p14="http://schemas.microsoft.com/office/powerpoint/2010/main" val="1286761788"/>
              </p:ext>
            </p:extLst>
          </p:nvPr>
        </p:nvGraphicFramePr>
        <p:xfrm>
          <a:off x="7892633" y="1323927"/>
          <a:ext cx="811993" cy="70104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528560">
                <a:tc>
                  <a:txBody>
                    <a:bodyPr/>
                    <a:lstStyle/>
                    <a:p>
                      <a:pPr rtl="0"/>
                      <a:r>
                        <a:rPr lang="en-US" sz="1200" b="0" i="0" u="none" strike="noStrike" kern="1200" baseline="30000" dirty="0">
                          <a:solidFill>
                            <a:schemeClr val="tx1"/>
                          </a:solidFill>
                          <a:latin typeface="+mn-lt"/>
                          <a:ea typeface="+mn-ea"/>
                          <a:cs typeface="+mn-cs"/>
                        </a:rPr>
                        <a:t>Emergency interim</a:t>
                      </a:r>
                    </a:p>
                    <a:p>
                      <a:pPr rtl="0"/>
                      <a:r>
                        <a:rPr lang="en-US" sz="1200" b="0" i="0" u="none" strike="noStrike" kern="1200" baseline="30000" dirty="0">
                          <a:solidFill>
                            <a:schemeClr val="tx1"/>
                          </a:solidFill>
                          <a:latin typeface="+mn-lt"/>
                          <a:ea typeface="+mn-ea"/>
                          <a:cs typeface="+mn-cs"/>
                        </a:rPr>
                        <a:t>proceedings /</a:t>
                      </a:r>
                    </a:p>
                    <a:p>
                      <a:pPr rtl="0"/>
                      <a:r>
                        <a:rPr lang="fr-FR" sz="1200" b="0" i="0" u="none" strike="noStrike" kern="1200" baseline="30000" dirty="0" err="1">
                          <a:solidFill>
                            <a:schemeClr val="tx1"/>
                          </a:solidFill>
                          <a:latin typeface="+mn-lt"/>
                          <a:ea typeface="+mn-ea"/>
                          <a:cs typeface="+mn-cs"/>
                        </a:rPr>
                        <a:t>seizure</a:t>
                      </a:r>
                      <a:r>
                        <a:rPr lang="fr-FR" sz="1200" b="0" i="0" u="none" strike="noStrike" kern="1200" baseline="30000" dirty="0">
                          <a:solidFill>
                            <a:schemeClr val="tx1"/>
                          </a:solidFill>
                          <a:latin typeface="+mn-lt"/>
                          <a:ea typeface="+mn-ea"/>
                          <a:cs typeface="+mn-cs"/>
                        </a:rPr>
                        <a:t> /</a:t>
                      </a:r>
                      <a:br>
                        <a:rPr lang="fr-FR" sz="1200" b="0" i="0" u="none" strike="noStrike" kern="1200" baseline="30000" dirty="0">
                          <a:solidFill>
                            <a:schemeClr val="tx1"/>
                          </a:solidFill>
                          <a:latin typeface="+mn-lt"/>
                          <a:ea typeface="+mn-ea"/>
                          <a:cs typeface="+mn-cs"/>
                        </a:rPr>
                      </a:br>
                      <a:r>
                        <a:rPr lang="fr-FR" sz="1200" b="0" i="0" u="none" strike="noStrike" kern="1200" baseline="30000" dirty="0" err="1">
                          <a:solidFill>
                            <a:schemeClr val="tx1"/>
                          </a:solidFill>
                          <a:latin typeface="+mn-lt"/>
                          <a:ea typeface="+mn-ea"/>
                          <a:cs typeface="+mn-cs"/>
                        </a:rPr>
                        <a:t>mediation</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pic>
        <p:nvPicPr>
          <p:cNvPr id="53" name="Picture 52"/>
          <p:cNvPicPr>
            <a:picLocks noChangeAspect="1"/>
          </p:cNvPicPr>
          <p:nvPr/>
        </p:nvPicPr>
        <p:blipFill>
          <a:blip r:embed="rId3"/>
          <a:stretch>
            <a:fillRect/>
          </a:stretch>
        </p:blipFill>
        <p:spPr>
          <a:xfrm rot="18874063">
            <a:off x="7389726" y="2043391"/>
            <a:ext cx="317500" cy="457200"/>
          </a:xfrm>
          <a:prstGeom prst="rect">
            <a:avLst/>
          </a:prstGeom>
        </p:spPr>
      </p:pic>
      <p:sp>
        <p:nvSpPr>
          <p:cNvPr id="54" name="Rectangle 53"/>
          <p:cNvSpPr/>
          <p:nvPr/>
        </p:nvSpPr>
        <p:spPr>
          <a:xfrm>
            <a:off x="7419362" y="2425044"/>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55" name="Table 54"/>
          <p:cNvGraphicFramePr>
            <a:graphicFrameLocks noGrp="1"/>
          </p:cNvGraphicFramePr>
          <p:nvPr>
            <p:extLst>
              <p:ext uri="{D42A27DB-BD31-4B8C-83A1-F6EECF244321}">
                <p14:modId xmlns:p14="http://schemas.microsoft.com/office/powerpoint/2010/main" val="2430714748"/>
              </p:ext>
            </p:extLst>
          </p:nvPr>
        </p:nvGraphicFramePr>
        <p:xfrm>
          <a:off x="8093614" y="2196444"/>
          <a:ext cx="811993" cy="45720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438387">
                <a:tc>
                  <a:txBody>
                    <a:bodyPr/>
                    <a:lstStyle/>
                    <a:p>
                      <a:pPr rtl="0"/>
                      <a:r>
                        <a:rPr lang="fr-FR" sz="1200" b="0" i="0" u="none" strike="noStrike" kern="1200" baseline="30000" dirty="0" err="1">
                          <a:solidFill>
                            <a:schemeClr val="tx1"/>
                          </a:solidFill>
                          <a:latin typeface="+mn-lt"/>
                          <a:ea typeface="+mn-ea"/>
                          <a:cs typeface="+mn-cs"/>
                        </a:rPr>
                        <a:t>Judgment</a:t>
                      </a:r>
                      <a:r>
                        <a:rPr lang="fr-FR" sz="1200" b="0" i="0" u="none" strike="noStrike" kern="1200" baseline="30000" dirty="0">
                          <a:solidFill>
                            <a:schemeClr val="tx1"/>
                          </a:solidFill>
                          <a:latin typeface="+mn-lt"/>
                          <a:ea typeface="+mn-ea"/>
                          <a:cs typeface="+mn-cs"/>
                        </a:rPr>
                        <a:t> /</a:t>
                      </a:r>
                    </a:p>
                    <a:p>
                      <a:pPr rtl="0"/>
                      <a:r>
                        <a:rPr lang="en-US" sz="1200" b="0" i="0" u="none" strike="noStrike" kern="1200" baseline="30000" dirty="0">
                          <a:solidFill>
                            <a:schemeClr val="tx1"/>
                          </a:solidFill>
                          <a:latin typeface="+mn-lt"/>
                          <a:ea typeface="+mn-ea"/>
                          <a:cs typeface="+mn-cs"/>
                        </a:rPr>
                        <a:t>arbitration /</a:t>
                      </a:r>
                    </a:p>
                    <a:p>
                      <a:pPr rtl="0"/>
                      <a:r>
                        <a:rPr lang="fr-FR" sz="1200" b="0" i="0" u="none" strike="noStrike" kern="1200" baseline="30000" dirty="0" err="1">
                          <a:solidFill>
                            <a:schemeClr val="tx1"/>
                          </a:solidFill>
                          <a:latin typeface="+mn-lt"/>
                          <a:ea typeface="+mn-ea"/>
                          <a:cs typeface="+mn-cs"/>
                        </a:rPr>
                        <a:t>mediation</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pic>
        <p:nvPicPr>
          <p:cNvPr id="56" name="Picture 55"/>
          <p:cNvPicPr>
            <a:picLocks noChangeAspect="1"/>
          </p:cNvPicPr>
          <p:nvPr/>
        </p:nvPicPr>
        <p:blipFill>
          <a:blip r:embed="rId3"/>
          <a:stretch>
            <a:fillRect/>
          </a:stretch>
        </p:blipFill>
        <p:spPr>
          <a:xfrm rot="18874063">
            <a:off x="6242040" y="2742826"/>
            <a:ext cx="317500" cy="457200"/>
          </a:xfrm>
          <a:prstGeom prst="rect">
            <a:avLst/>
          </a:prstGeom>
        </p:spPr>
      </p:pic>
      <p:sp>
        <p:nvSpPr>
          <p:cNvPr id="57" name="Rectangle 56"/>
          <p:cNvSpPr/>
          <p:nvPr/>
        </p:nvSpPr>
        <p:spPr>
          <a:xfrm>
            <a:off x="6271676" y="3124479"/>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58" name="Picture 57"/>
          <p:cNvPicPr>
            <a:picLocks noChangeAspect="1"/>
          </p:cNvPicPr>
          <p:nvPr/>
        </p:nvPicPr>
        <p:blipFill>
          <a:blip r:embed="rId6"/>
          <a:stretch>
            <a:fillRect/>
          </a:stretch>
        </p:blipFill>
        <p:spPr>
          <a:xfrm>
            <a:off x="6646000" y="2697908"/>
            <a:ext cx="566784" cy="445330"/>
          </a:xfrm>
          <a:prstGeom prst="rect">
            <a:avLst/>
          </a:prstGeom>
        </p:spPr>
      </p:pic>
      <p:pic>
        <p:nvPicPr>
          <p:cNvPr id="60" name="Picture 59"/>
          <p:cNvPicPr>
            <a:picLocks noChangeAspect="1"/>
          </p:cNvPicPr>
          <p:nvPr/>
        </p:nvPicPr>
        <p:blipFill>
          <a:blip r:embed="rId7"/>
          <a:stretch>
            <a:fillRect/>
          </a:stretch>
        </p:blipFill>
        <p:spPr>
          <a:xfrm>
            <a:off x="4694204" y="4088893"/>
            <a:ext cx="494987" cy="89998"/>
          </a:xfrm>
          <a:prstGeom prst="rect">
            <a:avLst/>
          </a:prstGeom>
        </p:spPr>
      </p:pic>
      <p:pic>
        <p:nvPicPr>
          <p:cNvPr id="62" name="Picture 61"/>
          <p:cNvPicPr>
            <a:picLocks noChangeAspect="1"/>
          </p:cNvPicPr>
          <p:nvPr/>
        </p:nvPicPr>
        <p:blipFill>
          <a:blip r:embed="rId8"/>
          <a:stretch>
            <a:fillRect/>
          </a:stretch>
        </p:blipFill>
        <p:spPr>
          <a:xfrm>
            <a:off x="4703396" y="3531390"/>
            <a:ext cx="378774" cy="1122293"/>
          </a:xfrm>
          <a:prstGeom prst="rect">
            <a:avLst/>
          </a:prstGeom>
        </p:spPr>
      </p:pic>
      <p:pic>
        <p:nvPicPr>
          <p:cNvPr id="63" name="Picture 62"/>
          <p:cNvPicPr>
            <a:picLocks noChangeAspect="1"/>
          </p:cNvPicPr>
          <p:nvPr/>
        </p:nvPicPr>
        <p:blipFill>
          <a:blip r:embed="rId9"/>
          <a:stretch>
            <a:fillRect/>
          </a:stretch>
        </p:blipFill>
        <p:spPr>
          <a:xfrm rot="1086629">
            <a:off x="4703938" y="3494637"/>
            <a:ext cx="469900" cy="165100"/>
          </a:xfrm>
          <a:prstGeom prst="rect">
            <a:avLst/>
          </a:prstGeom>
        </p:spPr>
      </p:pic>
      <p:graphicFrame>
        <p:nvGraphicFramePr>
          <p:cNvPr id="64" name="Table 63"/>
          <p:cNvGraphicFramePr>
            <a:graphicFrameLocks noGrp="1"/>
          </p:cNvGraphicFramePr>
          <p:nvPr>
            <p:extLst>
              <p:ext uri="{D42A27DB-BD31-4B8C-83A1-F6EECF244321}">
                <p14:modId xmlns:p14="http://schemas.microsoft.com/office/powerpoint/2010/main" val="2926291918"/>
              </p:ext>
            </p:extLst>
          </p:nvPr>
        </p:nvGraphicFramePr>
        <p:xfrm>
          <a:off x="5345471" y="3608797"/>
          <a:ext cx="1019726" cy="94488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930828">
                <a:tc>
                  <a:txBody>
                    <a:bodyPr/>
                    <a:lstStyle/>
                    <a:p>
                      <a:pPr rtl="0"/>
                      <a:r>
                        <a:rPr lang="en-US" sz="1200" b="0" i="0" u="none" strike="noStrike" kern="1200" baseline="30000" dirty="0">
                          <a:solidFill>
                            <a:schemeClr val="tx1"/>
                          </a:solidFill>
                          <a:latin typeface="+mn-lt"/>
                          <a:ea typeface="+mn-ea"/>
                          <a:cs typeface="+mn-cs"/>
                        </a:rPr>
                        <a:t>Following the technical opinion, do I have all</a:t>
                      </a:r>
                    </a:p>
                    <a:p>
                      <a:pPr rtl="0"/>
                      <a:r>
                        <a:rPr lang="en-US" sz="1200" b="0" i="0" u="none" strike="noStrike" kern="1200" baseline="30000" dirty="0">
                          <a:solidFill>
                            <a:schemeClr val="tx1"/>
                          </a:solidFill>
                          <a:latin typeface="+mn-lt"/>
                          <a:ea typeface="+mn-ea"/>
                          <a:cs typeface="+mn-cs"/>
                        </a:rPr>
                        <a:t>the pieces of evidence necessary to win the</a:t>
                      </a:r>
                    </a:p>
                    <a:p>
                      <a:pPr rtl="0"/>
                      <a:r>
                        <a:rPr lang="en-US" sz="1200" b="0" i="0" u="none" strike="noStrike" kern="1200" baseline="30000" dirty="0">
                          <a:solidFill>
                            <a:schemeClr val="tx1"/>
                          </a:solidFill>
                          <a:latin typeface="+mn-lt"/>
                          <a:ea typeface="+mn-ea"/>
                          <a:cs typeface="+mn-cs"/>
                        </a:rPr>
                        <a:t>case?</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65" name="Rectangle 64"/>
          <p:cNvSpPr/>
          <p:nvPr/>
        </p:nvSpPr>
        <p:spPr>
          <a:xfrm>
            <a:off x="4883381" y="3519209"/>
            <a:ext cx="325830" cy="215444"/>
          </a:xfrm>
          <a:prstGeom prst="rect">
            <a:avLst/>
          </a:prstGeom>
        </p:spPr>
        <p:txBody>
          <a:bodyPr wrap="none">
            <a:spAutoFit/>
          </a:bodyPr>
          <a:lstStyle/>
          <a:p>
            <a:r>
              <a:rPr lang="en-US" sz="1200" baseline="30000" dirty="0">
                <a:solidFill>
                  <a:schemeClr val="accent3">
                    <a:lumMod val="75000"/>
                  </a:schemeClr>
                </a:solidFill>
              </a:rPr>
              <a:t>Yes</a:t>
            </a:r>
          </a:p>
        </p:txBody>
      </p:sp>
      <p:sp>
        <p:nvSpPr>
          <p:cNvPr id="66" name="Rectangle 65"/>
          <p:cNvSpPr/>
          <p:nvPr/>
        </p:nvSpPr>
        <p:spPr>
          <a:xfrm>
            <a:off x="4975224" y="4680361"/>
            <a:ext cx="304991" cy="215444"/>
          </a:xfrm>
          <a:prstGeom prst="rect">
            <a:avLst/>
          </a:prstGeom>
        </p:spPr>
        <p:txBody>
          <a:bodyPr wrap="none">
            <a:spAutoFit/>
          </a:bodyPr>
          <a:lstStyle/>
          <a:p>
            <a:r>
              <a:rPr lang="en-US" sz="1200" baseline="30000" dirty="0">
                <a:solidFill>
                  <a:schemeClr val="accent6">
                    <a:lumMod val="75000"/>
                  </a:schemeClr>
                </a:solidFill>
              </a:rPr>
              <a:t>No</a:t>
            </a:r>
          </a:p>
        </p:txBody>
      </p:sp>
      <p:sp>
        <p:nvSpPr>
          <p:cNvPr id="67" name="Rectangle 66"/>
          <p:cNvSpPr/>
          <p:nvPr/>
        </p:nvSpPr>
        <p:spPr>
          <a:xfrm>
            <a:off x="5133545" y="4627084"/>
            <a:ext cx="396091" cy="389850"/>
          </a:xfrm>
          <a:prstGeom prst="rect">
            <a:avLst/>
          </a:prstGeom>
        </p:spPr>
        <p:txBody>
          <a:bodyPr wrap="square">
            <a:spAutoFit/>
          </a:bodyPr>
          <a:lstStyle/>
          <a:p>
            <a:r>
              <a:rPr lang="en-US" baseline="30000" dirty="0">
                <a:solidFill>
                  <a:schemeClr val="bg1">
                    <a:lumMod val="65000"/>
                  </a:schemeClr>
                </a:solidFill>
              </a:rPr>
              <a:t>7</a:t>
            </a:r>
          </a:p>
        </p:txBody>
      </p:sp>
      <p:graphicFrame>
        <p:nvGraphicFramePr>
          <p:cNvPr id="68" name="Table 67"/>
          <p:cNvGraphicFramePr>
            <a:graphicFrameLocks noGrp="1"/>
          </p:cNvGraphicFramePr>
          <p:nvPr>
            <p:extLst>
              <p:ext uri="{D42A27DB-BD31-4B8C-83A1-F6EECF244321}">
                <p14:modId xmlns:p14="http://schemas.microsoft.com/office/powerpoint/2010/main" val="1720765324"/>
              </p:ext>
            </p:extLst>
          </p:nvPr>
        </p:nvGraphicFramePr>
        <p:xfrm>
          <a:off x="5189191" y="4848169"/>
          <a:ext cx="1156502" cy="579120"/>
        </p:xfrm>
        <a:graphic>
          <a:graphicData uri="http://schemas.openxmlformats.org/drawingml/2006/table">
            <a:tbl>
              <a:tblPr/>
              <a:tblGrid>
                <a:gridCol w="1156502">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What I will gain is estimated to be</a:t>
                      </a:r>
                    </a:p>
                    <a:p>
                      <a:pPr rtl="0"/>
                      <a:r>
                        <a:rPr lang="en-US" sz="1200" b="0" i="0" u="none" strike="noStrike" kern="1200" baseline="30000" dirty="0">
                          <a:solidFill>
                            <a:srgbClr val="A6A6A6"/>
                          </a:solidFill>
                          <a:latin typeface="+mn-lt"/>
                          <a:ea typeface="+mn-ea"/>
                          <a:cs typeface="+mn-cs"/>
                        </a:rPr>
                        <a:t>higher than my risks of losses +costs</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69" name="Picture 68"/>
          <p:cNvPicPr>
            <a:picLocks noChangeAspect="1"/>
          </p:cNvPicPr>
          <p:nvPr/>
        </p:nvPicPr>
        <p:blipFill>
          <a:blip r:embed="rId10"/>
          <a:stretch>
            <a:fillRect/>
          </a:stretch>
        </p:blipFill>
        <p:spPr>
          <a:xfrm>
            <a:off x="4618655" y="5160247"/>
            <a:ext cx="558800" cy="406400"/>
          </a:xfrm>
          <a:prstGeom prst="rect">
            <a:avLst/>
          </a:prstGeom>
        </p:spPr>
      </p:pic>
      <p:sp>
        <p:nvSpPr>
          <p:cNvPr id="70" name="Rectangle 69"/>
          <p:cNvSpPr/>
          <p:nvPr/>
        </p:nvSpPr>
        <p:spPr>
          <a:xfrm>
            <a:off x="4452514" y="5571645"/>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71" name="Picture 70"/>
          <p:cNvPicPr>
            <a:picLocks noChangeAspect="1"/>
          </p:cNvPicPr>
          <p:nvPr/>
        </p:nvPicPr>
        <p:blipFill>
          <a:blip r:embed="rId6"/>
          <a:stretch>
            <a:fillRect/>
          </a:stretch>
        </p:blipFill>
        <p:spPr>
          <a:xfrm>
            <a:off x="4258282" y="5674910"/>
            <a:ext cx="566784" cy="445330"/>
          </a:xfrm>
          <a:prstGeom prst="rect">
            <a:avLst/>
          </a:prstGeom>
        </p:spPr>
      </p:pic>
      <p:pic>
        <p:nvPicPr>
          <p:cNvPr id="72" name="Picture 71"/>
          <p:cNvPicPr>
            <a:picLocks noChangeAspect="1"/>
          </p:cNvPicPr>
          <p:nvPr/>
        </p:nvPicPr>
        <p:blipFill>
          <a:blip r:embed="rId11"/>
          <a:stretch>
            <a:fillRect/>
          </a:stretch>
        </p:blipFill>
        <p:spPr>
          <a:xfrm>
            <a:off x="5788249" y="5427289"/>
            <a:ext cx="139700" cy="355600"/>
          </a:xfrm>
          <a:prstGeom prst="rect">
            <a:avLst/>
          </a:prstGeom>
        </p:spPr>
      </p:pic>
      <p:sp>
        <p:nvSpPr>
          <p:cNvPr id="74" name="Rectangle 73"/>
          <p:cNvSpPr/>
          <p:nvPr/>
        </p:nvSpPr>
        <p:spPr>
          <a:xfrm>
            <a:off x="5695184" y="5775949"/>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75" name="Table 74"/>
          <p:cNvGraphicFramePr>
            <a:graphicFrameLocks noGrp="1"/>
          </p:cNvGraphicFramePr>
          <p:nvPr>
            <p:extLst>
              <p:ext uri="{D42A27DB-BD31-4B8C-83A1-F6EECF244321}">
                <p14:modId xmlns:p14="http://schemas.microsoft.com/office/powerpoint/2010/main" val="314487087"/>
              </p:ext>
            </p:extLst>
          </p:nvPr>
        </p:nvGraphicFramePr>
        <p:xfrm>
          <a:off x="5280215" y="5991393"/>
          <a:ext cx="1019726" cy="45720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35711">
                <a:tc>
                  <a:txBody>
                    <a:bodyPr/>
                    <a:lstStyle/>
                    <a:p>
                      <a:pPr rtl="0"/>
                      <a:r>
                        <a:rPr lang="en-US" sz="1200" b="0" i="0" u="none" strike="noStrike" kern="1200" baseline="30000" dirty="0">
                          <a:solidFill>
                            <a:schemeClr val="tx1"/>
                          </a:solidFill>
                          <a:latin typeface="+mn-lt"/>
                          <a:ea typeface="+mn-ea"/>
                          <a:cs typeface="+mn-cs"/>
                        </a:rPr>
                        <a:t>The issue is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of a highly</a:t>
                      </a:r>
                    </a:p>
                    <a:p>
                      <a:pPr rtl="0"/>
                      <a:r>
                        <a:rPr lang="en-US" sz="1200" b="0" i="0" u="none" strike="noStrike" kern="1200" baseline="30000" dirty="0">
                          <a:solidFill>
                            <a:schemeClr val="tx1"/>
                          </a:solidFill>
                          <a:latin typeface="+mn-lt"/>
                          <a:ea typeface="+mn-ea"/>
                          <a:cs typeface="+mn-cs"/>
                        </a:rPr>
                        <a:t>technical nature</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76" name="Rectangle 75"/>
          <p:cNvSpPr/>
          <p:nvPr/>
        </p:nvSpPr>
        <p:spPr>
          <a:xfrm>
            <a:off x="5280215" y="5725107"/>
            <a:ext cx="396091" cy="389850"/>
          </a:xfrm>
          <a:prstGeom prst="rect">
            <a:avLst/>
          </a:prstGeom>
        </p:spPr>
        <p:txBody>
          <a:bodyPr wrap="square">
            <a:spAutoFit/>
          </a:bodyPr>
          <a:lstStyle/>
          <a:p>
            <a:r>
              <a:rPr lang="en-US" baseline="30000" dirty="0">
                <a:solidFill>
                  <a:srgbClr val="77933C"/>
                </a:solidFill>
              </a:rPr>
              <a:t>9</a:t>
            </a:r>
          </a:p>
        </p:txBody>
      </p:sp>
      <p:pic>
        <p:nvPicPr>
          <p:cNvPr id="77" name="Picture 76"/>
          <p:cNvPicPr>
            <a:picLocks noChangeAspect="1"/>
          </p:cNvPicPr>
          <p:nvPr/>
        </p:nvPicPr>
        <p:blipFill>
          <a:blip r:embed="rId11"/>
          <a:stretch>
            <a:fillRect/>
          </a:stretch>
        </p:blipFill>
        <p:spPr>
          <a:xfrm rot="19787927">
            <a:off x="6410135" y="6210610"/>
            <a:ext cx="124018" cy="315681"/>
          </a:xfrm>
          <a:prstGeom prst="rect">
            <a:avLst/>
          </a:prstGeom>
        </p:spPr>
      </p:pic>
      <p:sp>
        <p:nvSpPr>
          <p:cNvPr id="78" name="Rectangle 77"/>
          <p:cNvSpPr/>
          <p:nvPr/>
        </p:nvSpPr>
        <p:spPr>
          <a:xfrm>
            <a:off x="6386017" y="6523109"/>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79" name="Table 78"/>
          <p:cNvGraphicFramePr>
            <a:graphicFrameLocks noGrp="1"/>
          </p:cNvGraphicFramePr>
          <p:nvPr>
            <p:extLst>
              <p:ext uri="{D42A27DB-BD31-4B8C-83A1-F6EECF244321}">
                <p14:modId xmlns:p14="http://schemas.microsoft.com/office/powerpoint/2010/main" val="490738362"/>
              </p:ext>
            </p:extLst>
          </p:nvPr>
        </p:nvGraphicFramePr>
        <p:xfrm>
          <a:off x="6126527" y="6768805"/>
          <a:ext cx="1292835" cy="701040"/>
        </p:xfrm>
        <a:graphic>
          <a:graphicData uri="http://schemas.openxmlformats.org/drawingml/2006/table">
            <a:tbl>
              <a:tblPr/>
              <a:tblGrid>
                <a:gridCol w="1292835">
                  <a:extLst>
                    <a:ext uri="{9D8B030D-6E8A-4147-A177-3AD203B41FA5}">
                      <a16:colId xmlns:a16="http://schemas.microsoft.com/office/drawing/2014/main" xmlns="" val="20000"/>
                    </a:ext>
                  </a:extLst>
                </a:gridCol>
              </a:tblGrid>
              <a:tr h="438387">
                <a:tc>
                  <a:txBody>
                    <a:bodyPr/>
                    <a:lstStyle/>
                    <a:p>
                      <a:pPr rtl="0"/>
                      <a:r>
                        <a:rPr lang="en-US" sz="1200" b="0" i="0" u="none" strike="noStrike" kern="1200" baseline="30000" dirty="0">
                          <a:solidFill>
                            <a:schemeClr val="tx1"/>
                          </a:solidFill>
                          <a:latin typeface="+mn-lt"/>
                          <a:ea typeface="+mn-ea"/>
                          <a:cs typeface="+mn-cs"/>
                        </a:rPr>
                        <a:t>Legal expert evaluation</a:t>
                      </a:r>
                    </a:p>
                    <a:p>
                      <a:pPr rtl="0"/>
                      <a:r>
                        <a:rPr lang="en-US" sz="1200" b="0" i="0" u="none" strike="noStrike" kern="1200" baseline="30000" dirty="0">
                          <a:solidFill>
                            <a:schemeClr val="tx1"/>
                          </a:solidFill>
                          <a:latin typeface="+mn-lt"/>
                          <a:ea typeface="+mn-ea"/>
                          <a:cs typeface="+mn-cs"/>
                        </a:rPr>
                        <a:t>Expert evaluation + arbitration</a:t>
                      </a:r>
                    </a:p>
                    <a:p>
                      <a:pPr rtl="0"/>
                      <a:r>
                        <a:rPr lang="en-US" sz="1200" b="0" i="0" u="none" strike="noStrike" kern="1200" baseline="30000" dirty="0">
                          <a:solidFill>
                            <a:schemeClr val="tx1"/>
                          </a:solidFill>
                          <a:latin typeface="+mn-lt"/>
                          <a:ea typeface="+mn-ea"/>
                          <a:cs typeface="+mn-cs"/>
                        </a:rPr>
                        <a:t>Expert evaluation +mediation</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pic>
        <p:nvPicPr>
          <p:cNvPr id="80" name="Picture 79"/>
          <p:cNvPicPr>
            <a:picLocks noChangeAspect="1"/>
          </p:cNvPicPr>
          <p:nvPr/>
        </p:nvPicPr>
        <p:blipFill>
          <a:blip r:embed="rId12"/>
          <a:stretch>
            <a:fillRect/>
          </a:stretch>
        </p:blipFill>
        <p:spPr>
          <a:xfrm>
            <a:off x="6339207" y="5723894"/>
            <a:ext cx="279809" cy="251828"/>
          </a:xfrm>
          <a:prstGeom prst="rect">
            <a:avLst/>
          </a:prstGeom>
        </p:spPr>
      </p:pic>
      <p:sp>
        <p:nvSpPr>
          <p:cNvPr id="81" name="Rectangle 80"/>
          <p:cNvSpPr/>
          <p:nvPr/>
        </p:nvSpPr>
        <p:spPr>
          <a:xfrm>
            <a:off x="6625330" y="5666918"/>
            <a:ext cx="304991" cy="215444"/>
          </a:xfrm>
          <a:prstGeom prst="rect">
            <a:avLst/>
          </a:prstGeom>
        </p:spPr>
        <p:txBody>
          <a:bodyPr wrap="none">
            <a:spAutoFit/>
          </a:bodyPr>
          <a:lstStyle/>
          <a:p>
            <a:r>
              <a:rPr lang="en-US" sz="1200" baseline="30000" dirty="0">
                <a:solidFill>
                  <a:schemeClr val="accent6">
                    <a:lumMod val="75000"/>
                  </a:schemeClr>
                </a:solidFill>
              </a:rPr>
              <a:t>No</a:t>
            </a:r>
          </a:p>
        </p:txBody>
      </p:sp>
      <p:sp>
        <p:nvSpPr>
          <p:cNvPr id="82" name="Rectangle 81"/>
          <p:cNvSpPr/>
          <p:nvPr/>
        </p:nvSpPr>
        <p:spPr>
          <a:xfrm>
            <a:off x="6458804" y="4640964"/>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83" name="Picture 82"/>
          <p:cNvPicPr>
            <a:picLocks noChangeAspect="1"/>
          </p:cNvPicPr>
          <p:nvPr/>
        </p:nvPicPr>
        <p:blipFill>
          <a:blip r:embed="rId13"/>
          <a:stretch>
            <a:fillRect/>
          </a:stretch>
        </p:blipFill>
        <p:spPr>
          <a:xfrm rot="19864964">
            <a:off x="6282767" y="4425659"/>
            <a:ext cx="254000" cy="431800"/>
          </a:xfrm>
          <a:prstGeom prst="rect">
            <a:avLst/>
          </a:prstGeom>
        </p:spPr>
      </p:pic>
      <p:pic>
        <p:nvPicPr>
          <p:cNvPr id="88" name="Picture 87"/>
          <p:cNvPicPr>
            <a:picLocks noChangeAspect="1"/>
          </p:cNvPicPr>
          <p:nvPr/>
        </p:nvPicPr>
        <p:blipFill>
          <a:blip r:embed="rId14"/>
          <a:stretch>
            <a:fillRect/>
          </a:stretch>
        </p:blipFill>
        <p:spPr>
          <a:xfrm rot="253849">
            <a:off x="7487392" y="4319964"/>
            <a:ext cx="723900" cy="1079500"/>
          </a:xfrm>
          <a:prstGeom prst="rect">
            <a:avLst/>
          </a:prstGeom>
        </p:spPr>
      </p:pic>
      <p:pic>
        <p:nvPicPr>
          <p:cNvPr id="89" name="Picture 88"/>
          <p:cNvPicPr>
            <a:picLocks noChangeAspect="1"/>
          </p:cNvPicPr>
          <p:nvPr/>
        </p:nvPicPr>
        <p:blipFill>
          <a:blip r:embed="rId15"/>
          <a:stretch>
            <a:fillRect/>
          </a:stretch>
        </p:blipFill>
        <p:spPr>
          <a:xfrm>
            <a:off x="7731970" y="5214125"/>
            <a:ext cx="495300" cy="139700"/>
          </a:xfrm>
          <a:prstGeom prst="rect">
            <a:avLst/>
          </a:prstGeom>
        </p:spPr>
      </p:pic>
      <p:sp>
        <p:nvSpPr>
          <p:cNvPr id="90" name="Rectangle 89"/>
          <p:cNvSpPr/>
          <p:nvPr/>
        </p:nvSpPr>
        <p:spPr>
          <a:xfrm>
            <a:off x="7918427" y="4425520"/>
            <a:ext cx="325830" cy="215444"/>
          </a:xfrm>
          <a:prstGeom prst="rect">
            <a:avLst/>
          </a:prstGeom>
        </p:spPr>
        <p:txBody>
          <a:bodyPr wrap="none">
            <a:spAutoFit/>
          </a:bodyPr>
          <a:lstStyle/>
          <a:p>
            <a:r>
              <a:rPr lang="en-US" sz="1200" baseline="30000" dirty="0">
                <a:solidFill>
                  <a:schemeClr val="accent3">
                    <a:lumMod val="75000"/>
                  </a:schemeClr>
                </a:solidFill>
              </a:rPr>
              <a:t>Yes</a:t>
            </a:r>
          </a:p>
        </p:txBody>
      </p:sp>
      <p:sp>
        <p:nvSpPr>
          <p:cNvPr id="91" name="Rectangle 90"/>
          <p:cNvSpPr/>
          <p:nvPr/>
        </p:nvSpPr>
        <p:spPr>
          <a:xfrm>
            <a:off x="7970392" y="5016934"/>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92" name="Picture 91"/>
          <p:cNvPicPr>
            <a:picLocks noChangeAspect="1"/>
          </p:cNvPicPr>
          <p:nvPr/>
        </p:nvPicPr>
        <p:blipFill>
          <a:blip r:embed="rId16"/>
          <a:stretch>
            <a:fillRect/>
          </a:stretch>
        </p:blipFill>
        <p:spPr>
          <a:xfrm>
            <a:off x="7760238" y="6034303"/>
            <a:ext cx="444500" cy="266700"/>
          </a:xfrm>
          <a:prstGeom prst="rect">
            <a:avLst/>
          </a:prstGeom>
        </p:spPr>
      </p:pic>
      <p:pic>
        <p:nvPicPr>
          <p:cNvPr id="94" name="Picture 93"/>
          <p:cNvPicPr>
            <a:picLocks noChangeAspect="1"/>
          </p:cNvPicPr>
          <p:nvPr/>
        </p:nvPicPr>
        <p:blipFill>
          <a:blip r:embed="rId17"/>
          <a:stretch>
            <a:fillRect/>
          </a:stretch>
        </p:blipFill>
        <p:spPr>
          <a:xfrm rot="20819806">
            <a:off x="7509835" y="5992209"/>
            <a:ext cx="469900" cy="1219200"/>
          </a:xfrm>
          <a:prstGeom prst="rect">
            <a:avLst/>
          </a:prstGeom>
        </p:spPr>
      </p:pic>
      <p:sp>
        <p:nvSpPr>
          <p:cNvPr id="95" name="Rectangle 94"/>
          <p:cNvSpPr/>
          <p:nvPr/>
        </p:nvSpPr>
        <p:spPr>
          <a:xfrm>
            <a:off x="7945134" y="5982106"/>
            <a:ext cx="304991" cy="215444"/>
          </a:xfrm>
          <a:prstGeom prst="rect">
            <a:avLst/>
          </a:prstGeom>
        </p:spPr>
        <p:txBody>
          <a:bodyPr wrap="none">
            <a:spAutoFit/>
          </a:bodyPr>
          <a:lstStyle/>
          <a:p>
            <a:r>
              <a:rPr lang="en-US" sz="1200" baseline="30000" dirty="0">
                <a:solidFill>
                  <a:schemeClr val="accent6">
                    <a:lumMod val="75000"/>
                  </a:schemeClr>
                </a:solidFill>
              </a:rPr>
              <a:t>No</a:t>
            </a:r>
          </a:p>
        </p:txBody>
      </p:sp>
      <p:sp>
        <p:nvSpPr>
          <p:cNvPr id="96" name="Rectangle 95"/>
          <p:cNvSpPr/>
          <p:nvPr/>
        </p:nvSpPr>
        <p:spPr>
          <a:xfrm>
            <a:off x="7892633" y="6894251"/>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97" name="Table 96"/>
          <p:cNvGraphicFramePr>
            <a:graphicFrameLocks noGrp="1"/>
          </p:cNvGraphicFramePr>
          <p:nvPr>
            <p:extLst>
              <p:ext uri="{D42A27DB-BD31-4B8C-83A1-F6EECF244321}">
                <p14:modId xmlns:p14="http://schemas.microsoft.com/office/powerpoint/2010/main" val="3321340878"/>
              </p:ext>
            </p:extLst>
          </p:nvPr>
        </p:nvGraphicFramePr>
        <p:xfrm>
          <a:off x="8253549" y="3991929"/>
          <a:ext cx="774314" cy="701040"/>
        </p:xfrm>
        <a:graphic>
          <a:graphicData uri="http://schemas.openxmlformats.org/drawingml/2006/table">
            <a:tbl>
              <a:tblPr/>
              <a:tblGrid>
                <a:gridCol w="774314">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chemeClr val="tx1"/>
                          </a:solidFill>
                          <a:latin typeface="+mn-lt"/>
                          <a:ea typeface="+mn-ea"/>
                          <a:cs typeface="+mn-cs"/>
                        </a:rPr>
                        <a:t>My relations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with the other party are</a:t>
                      </a:r>
                    </a:p>
                    <a:p>
                      <a:pPr rtl="0"/>
                      <a:r>
                        <a:rPr lang="en-US" sz="1200" b="0" i="0" u="none" strike="noStrike" kern="1200" baseline="30000" dirty="0">
                          <a:solidFill>
                            <a:schemeClr val="tx1"/>
                          </a:solidFill>
                          <a:latin typeface="+mn-lt"/>
                          <a:ea typeface="+mn-ea"/>
                          <a:cs typeface="+mn-cs"/>
                        </a:rPr>
                        <a:t>courteous</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98" name="Rectangle 97"/>
          <p:cNvSpPr/>
          <p:nvPr/>
        </p:nvSpPr>
        <p:spPr>
          <a:xfrm>
            <a:off x="8258426" y="3718895"/>
            <a:ext cx="505712" cy="389850"/>
          </a:xfrm>
          <a:prstGeom prst="rect">
            <a:avLst/>
          </a:prstGeom>
        </p:spPr>
        <p:txBody>
          <a:bodyPr wrap="square">
            <a:spAutoFit/>
          </a:bodyPr>
          <a:lstStyle/>
          <a:p>
            <a:r>
              <a:rPr lang="en-US" baseline="30000" dirty="0">
                <a:solidFill>
                  <a:srgbClr val="77933C"/>
                </a:solidFill>
              </a:rPr>
              <a:t>11</a:t>
            </a:r>
          </a:p>
        </p:txBody>
      </p:sp>
      <p:graphicFrame>
        <p:nvGraphicFramePr>
          <p:cNvPr id="100" name="Table 99"/>
          <p:cNvGraphicFramePr>
            <a:graphicFrameLocks noGrp="1"/>
          </p:cNvGraphicFramePr>
          <p:nvPr>
            <p:extLst>
              <p:ext uri="{D42A27DB-BD31-4B8C-83A1-F6EECF244321}">
                <p14:modId xmlns:p14="http://schemas.microsoft.com/office/powerpoint/2010/main" val="1120881941"/>
              </p:ext>
            </p:extLst>
          </p:nvPr>
        </p:nvGraphicFramePr>
        <p:xfrm>
          <a:off x="8314283" y="4940865"/>
          <a:ext cx="863363" cy="822960"/>
        </p:xfrm>
        <a:graphic>
          <a:graphicData uri="http://schemas.openxmlformats.org/drawingml/2006/table">
            <a:tbl>
              <a:tblPr/>
              <a:tblGrid>
                <a:gridCol w="863363">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chemeClr val="tx1"/>
                          </a:solidFill>
                          <a:latin typeface="+mn-lt"/>
                          <a:ea typeface="+mn-ea"/>
                          <a:cs typeface="+mn-cs"/>
                        </a:rPr>
                        <a:t>I have a moral / monetary</a:t>
                      </a:r>
                    </a:p>
                    <a:p>
                      <a:pPr rtl="0"/>
                      <a:r>
                        <a:rPr lang="en-US" sz="1200" b="0" i="0" u="none" strike="noStrike" kern="1200" baseline="30000" dirty="0">
                          <a:solidFill>
                            <a:schemeClr val="tx1"/>
                          </a:solidFill>
                          <a:latin typeface="+mn-lt"/>
                          <a:ea typeface="+mn-ea"/>
                          <a:cs typeface="+mn-cs"/>
                        </a:rPr>
                        <a:t>interest in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maintaining</a:t>
                      </a:r>
                    </a:p>
                    <a:p>
                      <a:pPr rtl="0"/>
                      <a:r>
                        <a:rPr lang="en-US" sz="1200" b="0" i="0" u="none" strike="noStrike" kern="1200" baseline="30000" dirty="0">
                          <a:solidFill>
                            <a:schemeClr val="tx1"/>
                          </a:solidFill>
                          <a:latin typeface="+mn-lt"/>
                          <a:ea typeface="+mn-ea"/>
                          <a:cs typeface="+mn-cs"/>
                        </a:rPr>
                        <a:t>relations with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the other party</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1" name="Rectangle 100"/>
          <p:cNvSpPr/>
          <p:nvPr/>
        </p:nvSpPr>
        <p:spPr>
          <a:xfrm>
            <a:off x="8355925" y="4658017"/>
            <a:ext cx="505712" cy="389850"/>
          </a:xfrm>
          <a:prstGeom prst="rect">
            <a:avLst/>
          </a:prstGeom>
        </p:spPr>
        <p:txBody>
          <a:bodyPr wrap="square">
            <a:spAutoFit/>
          </a:bodyPr>
          <a:lstStyle/>
          <a:p>
            <a:r>
              <a:rPr lang="en-US" baseline="30000" dirty="0">
                <a:solidFill>
                  <a:srgbClr val="77933C"/>
                </a:solidFill>
              </a:rPr>
              <a:t>12</a:t>
            </a:r>
          </a:p>
        </p:txBody>
      </p:sp>
      <p:graphicFrame>
        <p:nvGraphicFramePr>
          <p:cNvPr id="102" name="Table 101"/>
          <p:cNvGraphicFramePr>
            <a:graphicFrameLocks noGrp="1"/>
          </p:cNvGraphicFramePr>
          <p:nvPr>
            <p:extLst>
              <p:ext uri="{D42A27DB-BD31-4B8C-83A1-F6EECF244321}">
                <p14:modId xmlns:p14="http://schemas.microsoft.com/office/powerpoint/2010/main" val="380429566"/>
              </p:ext>
            </p:extLst>
          </p:nvPr>
        </p:nvGraphicFramePr>
        <p:xfrm>
          <a:off x="6923992" y="5377358"/>
          <a:ext cx="968641" cy="579120"/>
        </p:xfrm>
        <a:graphic>
          <a:graphicData uri="http://schemas.openxmlformats.org/drawingml/2006/table">
            <a:tbl>
              <a:tblPr/>
              <a:tblGrid>
                <a:gridCol w="968641">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Do I need the cooperation</a:t>
                      </a:r>
                    </a:p>
                    <a:p>
                      <a:pPr rtl="0"/>
                      <a:r>
                        <a:rPr lang="en-US" sz="1200" b="0" i="0" u="none" strike="noStrike" kern="1200" baseline="30000" dirty="0">
                          <a:solidFill>
                            <a:srgbClr val="A6A6A6"/>
                          </a:solidFill>
                          <a:latin typeface="+mn-lt"/>
                          <a:ea typeface="+mn-ea"/>
                          <a:cs typeface="+mn-cs"/>
                        </a:rPr>
                        <a:t>of the other party / parties</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3" name="Rectangle 102"/>
          <p:cNvSpPr/>
          <p:nvPr/>
        </p:nvSpPr>
        <p:spPr>
          <a:xfrm>
            <a:off x="6921749" y="5097787"/>
            <a:ext cx="602870" cy="389850"/>
          </a:xfrm>
          <a:prstGeom prst="rect">
            <a:avLst/>
          </a:prstGeom>
        </p:spPr>
        <p:txBody>
          <a:bodyPr wrap="square">
            <a:spAutoFit/>
          </a:bodyPr>
          <a:lstStyle/>
          <a:p>
            <a:r>
              <a:rPr lang="en-US" baseline="30000" dirty="0">
                <a:solidFill>
                  <a:schemeClr val="bg1">
                    <a:lumMod val="65000"/>
                  </a:schemeClr>
                </a:solidFill>
              </a:rPr>
              <a:t>10</a:t>
            </a:r>
          </a:p>
        </p:txBody>
      </p:sp>
      <p:graphicFrame>
        <p:nvGraphicFramePr>
          <p:cNvPr id="104" name="Table 103"/>
          <p:cNvGraphicFramePr>
            <a:graphicFrameLocks noGrp="1"/>
          </p:cNvGraphicFramePr>
          <p:nvPr>
            <p:extLst>
              <p:ext uri="{D42A27DB-BD31-4B8C-83A1-F6EECF244321}">
                <p14:modId xmlns:p14="http://schemas.microsoft.com/office/powerpoint/2010/main" val="402908591"/>
              </p:ext>
            </p:extLst>
          </p:nvPr>
        </p:nvGraphicFramePr>
        <p:xfrm>
          <a:off x="8344647" y="6120240"/>
          <a:ext cx="737508" cy="701040"/>
        </p:xfrm>
        <a:graphic>
          <a:graphicData uri="http://schemas.openxmlformats.org/drawingml/2006/table">
            <a:tbl>
              <a:tblPr/>
              <a:tblGrid>
                <a:gridCol w="737508">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Do I need the </a:t>
                      </a:r>
                      <a:r>
                        <a:rPr lang="en-US" sz="1200" b="0" i="0" u="none" strike="noStrike" kern="1200" baseline="30000" dirty="0">
                          <a:solidFill>
                            <a:schemeClr val="bg1">
                              <a:lumMod val="65000"/>
                            </a:schemeClr>
                          </a:solidFill>
                          <a:latin typeface="+mn-lt"/>
                          <a:ea typeface="+mn-ea"/>
                          <a:cs typeface="+mn-cs"/>
                        </a:rPr>
                        <a:t>cooperation</a:t>
                      </a:r>
                    </a:p>
                    <a:p>
                      <a:pPr rtl="0"/>
                      <a:r>
                        <a:rPr lang="en-US" sz="1200" b="0" i="0" u="none" strike="noStrike" kern="1200" baseline="30000" dirty="0">
                          <a:solidFill>
                            <a:srgbClr val="A6A6A6"/>
                          </a:solidFill>
                          <a:latin typeface="+mn-lt"/>
                          <a:ea typeface="+mn-ea"/>
                          <a:cs typeface="+mn-cs"/>
                        </a:rPr>
                        <a:t>of the other party parties</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5" name="Rectangle 104"/>
          <p:cNvSpPr/>
          <p:nvPr/>
        </p:nvSpPr>
        <p:spPr>
          <a:xfrm>
            <a:off x="8328163" y="5833501"/>
            <a:ext cx="602870" cy="389850"/>
          </a:xfrm>
          <a:prstGeom prst="rect">
            <a:avLst/>
          </a:prstGeom>
        </p:spPr>
        <p:txBody>
          <a:bodyPr wrap="square">
            <a:spAutoFit/>
          </a:bodyPr>
          <a:lstStyle/>
          <a:p>
            <a:r>
              <a:rPr lang="en-US" baseline="30000" dirty="0">
                <a:solidFill>
                  <a:schemeClr val="bg1">
                    <a:lumMod val="65000"/>
                  </a:schemeClr>
                </a:solidFill>
              </a:rPr>
              <a:t>13</a:t>
            </a:r>
          </a:p>
        </p:txBody>
      </p:sp>
      <p:graphicFrame>
        <p:nvGraphicFramePr>
          <p:cNvPr id="107" name="Table 106"/>
          <p:cNvGraphicFramePr>
            <a:graphicFrameLocks noGrp="1"/>
          </p:cNvGraphicFramePr>
          <p:nvPr>
            <p:extLst>
              <p:ext uri="{D42A27DB-BD31-4B8C-83A1-F6EECF244321}">
                <p14:modId xmlns:p14="http://schemas.microsoft.com/office/powerpoint/2010/main" val="947009891"/>
              </p:ext>
            </p:extLst>
          </p:nvPr>
        </p:nvGraphicFramePr>
        <p:xfrm>
          <a:off x="8214107" y="7109695"/>
          <a:ext cx="968641" cy="579120"/>
        </p:xfrm>
        <a:graphic>
          <a:graphicData uri="http://schemas.openxmlformats.org/drawingml/2006/table">
            <a:tbl>
              <a:tblPr/>
              <a:tblGrid>
                <a:gridCol w="968641">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I am ready to wait</a:t>
                      </a:r>
                    </a:p>
                    <a:p>
                      <a:pPr rtl="0"/>
                      <a:r>
                        <a:rPr lang="en-US" sz="1200" b="0" i="0" u="none" strike="noStrike" kern="1200" baseline="30000" dirty="0">
                          <a:solidFill>
                            <a:srgbClr val="A6A6A6"/>
                          </a:solidFill>
                          <a:latin typeface="+mn-lt"/>
                          <a:ea typeface="+mn-ea"/>
                          <a:cs typeface="+mn-cs"/>
                        </a:rPr>
                        <a:t>for as long as necessary</a:t>
                      </a:r>
                    </a:p>
                    <a:p>
                      <a:pPr rtl="0"/>
                      <a:r>
                        <a:rPr lang="en-US" sz="1200" b="0" i="0" u="none" strike="noStrike" kern="1200" baseline="30000" dirty="0">
                          <a:solidFill>
                            <a:srgbClr val="A6A6A6"/>
                          </a:solidFill>
                          <a:latin typeface="+mn-lt"/>
                          <a:ea typeface="+mn-ea"/>
                          <a:cs typeface="+mn-cs"/>
                        </a:rPr>
                        <a:t>for the solution</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8" name="Rectangle 107"/>
          <p:cNvSpPr/>
          <p:nvPr/>
        </p:nvSpPr>
        <p:spPr>
          <a:xfrm>
            <a:off x="8197624" y="6822956"/>
            <a:ext cx="602870" cy="389850"/>
          </a:xfrm>
          <a:prstGeom prst="rect">
            <a:avLst/>
          </a:prstGeom>
        </p:spPr>
        <p:txBody>
          <a:bodyPr wrap="square">
            <a:spAutoFit/>
          </a:bodyPr>
          <a:lstStyle/>
          <a:p>
            <a:r>
              <a:rPr lang="en-US" baseline="30000" dirty="0">
                <a:solidFill>
                  <a:schemeClr val="bg1">
                    <a:lumMod val="65000"/>
                  </a:schemeClr>
                </a:solidFill>
              </a:rPr>
              <a:t>14</a:t>
            </a:r>
          </a:p>
        </p:txBody>
      </p:sp>
      <p:pic>
        <p:nvPicPr>
          <p:cNvPr id="109" name="Picture 108"/>
          <p:cNvPicPr>
            <a:picLocks noChangeAspect="1"/>
          </p:cNvPicPr>
          <p:nvPr/>
        </p:nvPicPr>
        <p:blipFill>
          <a:blip r:embed="rId18"/>
          <a:stretch>
            <a:fillRect/>
          </a:stretch>
        </p:blipFill>
        <p:spPr>
          <a:xfrm>
            <a:off x="9090513" y="4268353"/>
            <a:ext cx="304800" cy="76200"/>
          </a:xfrm>
          <a:prstGeom prst="rect">
            <a:avLst/>
          </a:prstGeom>
        </p:spPr>
      </p:pic>
      <p:pic>
        <p:nvPicPr>
          <p:cNvPr id="110" name="Picture 109"/>
          <p:cNvPicPr>
            <a:picLocks noChangeAspect="1"/>
          </p:cNvPicPr>
          <p:nvPr/>
        </p:nvPicPr>
        <p:blipFill>
          <a:blip r:embed="rId18"/>
          <a:stretch>
            <a:fillRect/>
          </a:stretch>
        </p:blipFill>
        <p:spPr>
          <a:xfrm>
            <a:off x="9218166" y="5235464"/>
            <a:ext cx="304800" cy="76200"/>
          </a:xfrm>
          <a:prstGeom prst="rect">
            <a:avLst/>
          </a:prstGeom>
        </p:spPr>
      </p:pic>
      <p:pic>
        <p:nvPicPr>
          <p:cNvPr id="111" name="Picture 110"/>
          <p:cNvPicPr>
            <a:picLocks noChangeAspect="1"/>
          </p:cNvPicPr>
          <p:nvPr/>
        </p:nvPicPr>
        <p:blipFill>
          <a:blip r:embed="rId18"/>
          <a:stretch>
            <a:fillRect/>
          </a:stretch>
        </p:blipFill>
        <p:spPr>
          <a:xfrm>
            <a:off x="9129066" y="6372393"/>
            <a:ext cx="304800" cy="76200"/>
          </a:xfrm>
          <a:prstGeom prst="rect">
            <a:avLst/>
          </a:prstGeom>
        </p:spPr>
      </p:pic>
      <p:pic>
        <p:nvPicPr>
          <p:cNvPr id="112" name="Picture 111"/>
          <p:cNvPicPr>
            <a:picLocks noChangeAspect="1"/>
          </p:cNvPicPr>
          <p:nvPr/>
        </p:nvPicPr>
        <p:blipFill>
          <a:blip r:embed="rId18"/>
          <a:stretch>
            <a:fillRect/>
          </a:stretch>
        </p:blipFill>
        <p:spPr>
          <a:xfrm>
            <a:off x="9182749" y="7393645"/>
            <a:ext cx="304800" cy="76200"/>
          </a:xfrm>
          <a:prstGeom prst="rect">
            <a:avLst/>
          </a:prstGeom>
        </p:spPr>
      </p:pic>
      <p:graphicFrame>
        <p:nvGraphicFramePr>
          <p:cNvPr id="113" name="Table 112"/>
          <p:cNvGraphicFramePr>
            <a:graphicFrameLocks noGrp="1"/>
          </p:cNvGraphicFramePr>
          <p:nvPr>
            <p:extLst>
              <p:ext uri="{D42A27DB-BD31-4B8C-83A1-F6EECF244321}">
                <p14:modId xmlns:p14="http://schemas.microsoft.com/office/powerpoint/2010/main" val="3694196631"/>
              </p:ext>
            </p:extLst>
          </p:nvPr>
        </p:nvGraphicFramePr>
        <p:xfrm>
          <a:off x="9487550" y="4066133"/>
          <a:ext cx="709012" cy="257292"/>
        </p:xfrm>
        <a:graphic>
          <a:graphicData uri="http://schemas.openxmlformats.org/drawingml/2006/table">
            <a:tbl>
              <a:tblPr/>
              <a:tblGrid>
                <a:gridCol w="709012">
                  <a:extLst>
                    <a:ext uri="{9D8B030D-6E8A-4147-A177-3AD203B41FA5}">
                      <a16:colId xmlns:a16="http://schemas.microsoft.com/office/drawing/2014/main" xmlns="" val="20000"/>
                    </a:ext>
                  </a:extLst>
                </a:gridCol>
              </a:tblGrid>
              <a:tr h="257292">
                <a:tc>
                  <a:txBody>
                    <a:bodyPr/>
                    <a:lstStyle/>
                    <a:p>
                      <a:pPr rtl="0"/>
                      <a:r>
                        <a:rPr lang="pt-BR" sz="1200" b="0" i="0" u="none" strike="noStrike" kern="1200" baseline="30000" dirty="0" err="1">
                          <a:solidFill>
                            <a:schemeClr val="tx1"/>
                          </a:solidFill>
                          <a:latin typeface="+mn-lt"/>
                          <a:ea typeface="+mn-ea"/>
                          <a:cs typeface="+mn-cs"/>
                        </a:rPr>
                        <a:t>Negotiation</a:t>
                      </a:r>
                      <a:endParaRPr lang="pt-BR"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114" name="Table 113"/>
          <p:cNvGraphicFramePr>
            <a:graphicFrameLocks noGrp="1"/>
          </p:cNvGraphicFramePr>
          <p:nvPr>
            <p:extLst>
              <p:ext uri="{D42A27DB-BD31-4B8C-83A1-F6EECF244321}">
                <p14:modId xmlns:p14="http://schemas.microsoft.com/office/powerpoint/2010/main" val="3483897208"/>
              </p:ext>
            </p:extLst>
          </p:nvPr>
        </p:nvGraphicFramePr>
        <p:xfrm>
          <a:off x="9547713" y="5106818"/>
          <a:ext cx="709012" cy="213360"/>
        </p:xfrm>
        <a:graphic>
          <a:graphicData uri="http://schemas.openxmlformats.org/drawingml/2006/table">
            <a:tbl>
              <a:tblPr/>
              <a:tblGrid>
                <a:gridCol w="709012">
                  <a:extLst>
                    <a:ext uri="{9D8B030D-6E8A-4147-A177-3AD203B41FA5}">
                      <a16:colId xmlns:a16="http://schemas.microsoft.com/office/drawing/2014/main" xmlns="" val="20000"/>
                    </a:ext>
                  </a:extLst>
                </a:gridCol>
              </a:tblGrid>
              <a:tr h="204846">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en-GB" sz="1200" b="0" i="0" u="none" strike="noStrike" kern="1200" baseline="30000" noProof="0">
                          <a:solidFill>
                            <a:schemeClr val="tx1"/>
                          </a:solidFill>
                          <a:latin typeface="+mn-lt"/>
                          <a:ea typeface="+mn-ea"/>
                          <a:cs typeface="+mn-cs"/>
                        </a:rPr>
                        <a:t>Mediation</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115" name="Table 114"/>
          <p:cNvGraphicFramePr>
            <a:graphicFrameLocks noGrp="1"/>
          </p:cNvGraphicFramePr>
          <p:nvPr>
            <p:extLst>
              <p:ext uri="{D42A27DB-BD31-4B8C-83A1-F6EECF244321}">
                <p14:modId xmlns:p14="http://schemas.microsoft.com/office/powerpoint/2010/main" val="1614766529"/>
              </p:ext>
            </p:extLst>
          </p:nvPr>
        </p:nvGraphicFramePr>
        <p:xfrm>
          <a:off x="9487549" y="6265713"/>
          <a:ext cx="709012" cy="213360"/>
        </p:xfrm>
        <a:graphic>
          <a:graphicData uri="http://schemas.openxmlformats.org/drawingml/2006/table">
            <a:tbl>
              <a:tblPr/>
              <a:tblGrid>
                <a:gridCol w="709012">
                  <a:extLst>
                    <a:ext uri="{9D8B030D-6E8A-4147-A177-3AD203B41FA5}">
                      <a16:colId xmlns:a16="http://schemas.microsoft.com/office/drawing/2014/main" xmlns="" val="20000"/>
                    </a:ext>
                  </a:extLst>
                </a:gridCol>
              </a:tblGrid>
              <a:tr h="204846">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en-GB" sz="1200" baseline="30000" noProof="0" dirty="0"/>
                        <a:t>Arbitration</a:t>
                      </a:r>
                      <a:endParaRPr lang="en-GB" sz="1200" b="0" i="0" u="none" strike="noStrike" kern="1200" baseline="30000" noProof="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117" name="Table 116"/>
          <p:cNvGraphicFramePr>
            <a:graphicFrameLocks noGrp="1"/>
          </p:cNvGraphicFramePr>
          <p:nvPr>
            <p:extLst>
              <p:ext uri="{D42A27DB-BD31-4B8C-83A1-F6EECF244321}">
                <p14:modId xmlns:p14="http://schemas.microsoft.com/office/powerpoint/2010/main" val="2524824055"/>
              </p:ext>
            </p:extLst>
          </p:nvPr>
        </p:nvGraphicFramePr>
        <p:xfrm>
          <a:off x="9592366" y="7286965"/>
          <a:ext cx="597254" cy="213360"/>
        </p:xfrm>
        <a:graphic>
          <a:graphicData uri="http://schemas.openxmlformats.org/drawingml/2006/table">
            <a:tbl>
              <a:tblPr/>
              <a:tblGrid>
                <a:gridCol w="597254">
                  <a:extLst>
                    <a:ext uri="{9D8B030D-6E8A-4147-A177-3AD203B41FA5}">
                      <a16:colId xmlns:a16="http://schemas.microsoft.com/office/drawing/2014/main" xmlns="" val="20000"/>
                    </a:ext>
                  </a:extLst>
                </a:gridCol>
              </a:tblGrid>
              <a:tr h="204846">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en-GB" sz="1200" baseline="30000" noProof="0" dirty="0"/>
                        <a:t>Judgment</a:t>
                      </a:r>
                      <a:endParaRPr lang="en-GB" sz="1200" b="0" i="0" u="none" strike="noStrike" kern="1200" baseline="30000" noProof="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sp>
        <p:nvSpPr>
          <p:cNvPr id="118" name="Rectangle 117"/>
          <p:cNvSpPr/>
          <p:nvPr/>
        </p:nvSpPr>
        <p:spPr>
          <a:xfrm>
            <a:off x="426480" y="6738553"/>
            <a:ext cx="2528847" cy="7478969"/>
          </a:xfrm>
          <a:prstGeom prst="rect">
            <a:avLst/>
          </a:prstGeom>
        </p:spPr>
        <p:txBody>
          <a:bodyPr wrap="square">
            <a:spAutoFit/>
          </a:bodyPr>
          <a:lstStyle/>
          <a:p>
            <a:r>
              <a:rPr lang="en-US" sz="1800" baseline="30000" dirty="0">
                <a:solidFill>
                  <a:schemeClr val="tx2">
                    <a:lumMod val="60000"/>
                    <a:lumOff val="40000"/>
                  </a:schemeClr>
                </a:solidFill>
              </a:rPr>
              <a:t>Reading the decision tree </a:t>
            </a:r>
            <a:br>
              <a:rPr lang="en-US" sz="1800" baseline="30000" dirty="0">
                <a:solidFill>
                  <a:schemeClr val="tx2">
                    <a:lumMod val="60000"/>
                    <a:lumOff val="40000"/>
                  </a:schemeClr>
                </a:solidFill>
              </a:rPr>
            </a:br>
            <a:r>
              <a:rPr lang="en-US" sz="1800" baseline="30000" dirty="0">
                <a:solidFill>
                  <a:schemeClr val="tx2">
                    <a:lumMod val="60000"/>
                    <a:lumOff val="40000"/>
                  </a:schemeClr>
                </a:solidFill>
              </a:rPr>
              <a:t>– dispute resolution</a:t>
            </a:r>
          </a:p>
          <a:p>
            <a:endParaRPr lang="en-US" sz="1200" b="1" baseline="30000" dirty="0">
              <a:solidFill>
                <a:srgbClr val="558ED5"/>
              </a:solidFill>
            </a:endParaRPr>
          </a:p>
          <a:p>
            <a:r>
              <a:rPr lang="en-US" sz="1200" b="1" baseline="30000" dirty="0">
                <a:solidFill>
                  <a:srgbClr val="558ED5"/>
                </a:solidFill>
              </a:rPr>
              <a:t>Guidelines for the attention of advisors / coaches</a:t>
            </a:r>
          </a:p>
          <a:p>
            <a:r>
              <a:rPr lang="en-US" sz="1200" b="1" baseline="30000" dirty="0">
                <a:solidFill>
                  <a:srgbClr val="558ED5"/>
                </a:solidFill>
              </a:rPr>
              <a:t>The decision tree is designed as a set of questions intended to guide the businessperson in resolving disputes. The questions enable one to identify the elements necessary to the solution and, depending on the responses, to suggest appropriate methods of resolution.</a:t>
            </a:r>
            <a:endParaRPr lang="en-US" sz="1200" baseline="30000" dirty="0"/>
          </a:p>
          <a:p>
            <a:r>
              <a:rPr lang="en-US" sz="1600" baseline="30000" dirty="0">
                <a:solidFill>
                  <a:schemeClr val="accent3">
                    <a:lumMod val="75000"/>
                  </a:schemeClr>
                </a:solidFill>
              </a:rPr>
              <a:t>  </a:t>
            </a:r>
            <a:br>
              <a:rPr lang="en-US" sz="1600" baseline="30000" dirty="0">
                <a:solidFill>
                  <a:schemeClr val="accent3">
                    <a:lumMod val="75000"/>
                  </a:schemeClr>
                </a:solidFill>
              </a:rPr>
            </a:br>
            <a:r>
              <a:rPr lang="en-US" sz="1600" baseline="30000" dirty="0">
                <a:solidFill>
                  <a:schemeClr val="accent3">
                    <a:lumMod val="75000"/>
                  </a:schemeClr>
                </a:solidFill>
              </a:rPr>
              <a:t>1 - I know what I want really and specifically	</a:t>
            </a:r>
          </a:p>
          <a:p>
            <a:r>
              <a:rPr lang="en-US" sz="1200" baseline="30000" dirty="0"/>
              <a:t>This question is crucial in any dispute situation and especially when a businessperson finds oneself in difficulties.</a:t>
            </a:r>
          </a:p>
          <a:p>
            <a:r>
              <a:rPr lang="en-US" sz="1200" baseline="30000" dirty="0"/>
              <a:t>Being able to identify what one wants really and specifically means having a clear and objective view of the situation.</a:t>
            </a:r>
          </a:p>
          <a:p>
            <a:r>
              <a:rPr lang="en-US" sz="1200" baseline="30000" dirty="0"/>
              <a:t>“Really” refers to the concept of reality. This is not an expectation that is formal or acceptable or </a:t>
            </a:r>
            <a:r>
              <a:rPr lang="en-US" sz="1200" baseline="30000" dirty="0" err="1"/>
              <a:t>honourable</a:t>
            </a:r>
            <a:r>
              <a:rPr lang="en-US" sz="1200" baseline="30000" dirty="0"/>
              <a:t>. That is what one wants in the depth of one’s being.</a:t>
            </a:r>
          </a:p>
          <a:p>
            <a:r>
              <a:rPr lang="en-US" sz="1200" baseline="30000" dirty="0"/>
              <a:t>“Specifically” is the opposite of vague ideas/expectations which are not likely to reflect what one really wants.</a:t>
            </a:r>
          </a:p>
          <a:p>
            <a:endParaRPr lang="en-US" sz="1200" baseline="30000" dirty="0"/>
          </a:p>
          <a:p>
            <a:r>
              <a:rPr lang="en-US" sz="1600" baseline="30000" dirty="0">
                <a:solidFill>
                  <a:schemeClr val="bg1">
                    <a:lumMod val="65000"/>
                  </a:schemeClr>
                </a:solidFill>
              </a:rPr>
              <a:t>2- Help from a trusted individual</a:t>
            </a:r>
          </a:p>
          <a:p>
            <a:r>
              <a:rPr lang="en-US" sz="1200" baseline="30000" dirty="0"/>
              <a:t>This does not necessarily have to be someone outside the company or a lawyer.</a:t>
            </a:r>
          </a:p>
          <a:p>
            <a:r>
              <a:rPr lang="en-US" sz="1200" baseline="30000" dirty="0"/>
              <a:t>The trusted individual is someone to whom the businessperson can fully reveal one’s need / problem and who will help to identify the ins and outs.</a:t>
            </a:r>
          </a:p>
          <a:p>
            <a:r>
              <a:rPr lang="en-US" sz="1200" baseline="30000" dirty="0"/>
              <a:t>Intervention by the trusted individual will help the businessperson to “see clearly” and be certain of what one wants exactly or needs.</a:t>
            </a:r>
          </a:p>
          <a:p>
            <a:endParaRPr lang="en-US" sz="1200" baseline="30000" dirty="0"/>
          </a:p>
          <a:p>
            <a:r>
              <a:rPr lang="en-US" sz="1600" baseline="30000" dirty="0">
                <a:solidFill>
                  <a:schemeClr val="accent3">
                    <a:lumMod val="75000"/>
                  </a:schemeClr>
                </a:solidFill>
              </a:rPr>
              <a:t>  </a:t>
            </a:r>
            <a:br>
              <a:rPr lang="en-US" sz="1600" baseline="30000" dirty="0">
                <a:solidFill>
                  <a:schemeClr val="accent3">
                    <a:lumMod val="75000"/>
                  </a:schemeClr>
                </a:solidFill>
              </a:rPr>
            </a:br>
            <a:r>
              <a:rPr lang="en-US" sz="1600" baseline="30000" dirty="0">
                <a:solidFill>
                  <a:schemeClr val="accent3">
                    <a:lumMod val="75000"/>
                  </a:schemeClr>
                </a:solidFill>
              </a:rPr>
              <a:t>3 - I am confident I know what I should ask for	</a:t>
            </a:r>
          </a:p>
          <a:p>
            <a:r>
              <a:rPr lang="en-US" sz="1200" baseline="30000" dirty="0"/>
              <a:t>That is the real starting point for this decision tree in a strategic sense. One moves from “what I want” to “what I am asking for”.</a:t>
            </a:r>
          </a:p>
          <a:p>
            <a:r>
              <a:rPr lang="en-US" sz="1600" baseline="30000" dirty="0">
                <a:solidFill>
                  <a:srgbClr val="77933C"/>
                </a:solidFill>
              </a:rPr>
              <a:t>  </a:t>
            </a:r>
            <a:br>
              <a:rPr lang="en-US" sz="1600" baseline="30000" dirty="0">
                <a:solidFill>
                  <a:srgbClr val="77933C"/>
                </a:solidFill>
              </a:rPr>
            </a:br>
            <a:r>
              <a:rPr lang="en-US" sz="1600" baseline="30000" dirty="0">
                <a:solidFill>
                  <a:srgbClr val="77933C"/>
                </a:solidFill>
              </a:rPr>
              <a:t>4 - I have all the pieces of evidence </a:t>
            </a:r>
            <a:r>
              <a:rPr lang="en-US" sz="1200" baseline="30000" dirty="0"/>
              <a:t/>
            </a:r>
            <a:br>
              <a:rPr lang="en-US" sz="1200" baseline="30000" dirty="0"/>
            </a:br>
            <a:r>
              <a:rPr lang="en-US" sz="1200" baseline="30000" dirty="0"/>
              <a:t>necessary to win the case - my rights are clear</a:t>
            </a:r>
          </a:p>
          <a:p>
            <a:r>
              <a:rPr lang="en-US" sz="1200" baseline="30000" dirty="0"/>
              <a:t>The key element of this node is evidence. Evidence is what makes a personal belief acceptable to others. This is the belief factor.</a:t>
            </a:r>
          </a:p>
          <a:p>
            <a:r>
              <a:rPr lang="en-US" sz="1200" baseline="30000" dirty="0"/>
              <a:t>A businessperson can legitimately believe oneself to be “well within one’s rights”. The input from an advisor will help to consider this belief, verify the exterior elements that express it (documents, videos, etc.) and guide the businessperson in collecting pieces of evidence.</a:t>
            </a:r>
          </a:p>
          <a:p>
            <a:r>
              <a:rPr lang="en-US" sz="1200" baseline="30000" dirty="0"/>
              <a:t>Suggestion: use checklists</a:t>
            </a:r>
          </a:p>
        </p:txBody>
      </p:sp>
      <p:sp>
        <p:nvSpPr>
          <p:cNvPr id="119" name="Rectangle 118"/>
          <p:cNvSpPr/>
          <p:nvPr/>
        </p:nvSpPr>
        <p:spPr>
          <a:xfrm>
            <a:off x="3624958" y="8940346"/>
            <a:ext cx="2427381" cy="5057795"/>
          </a:xfrm>
          <a:prstGeom prst="rect">
            <a:avLst/>
          </a:prstGeom>
        </p:spPr>
        <p:txBody>
          <a:bodyPr wrap="square">
            <a:spAutoFit/>
          </a:bodyPr>
          <a:lstStyle/>
          <a:p>
            <a:r>
              <a:rPr lang="en-US" sz="1600" baseline="30000" dirty="0">
                <a:solidFill>
                  <a:schemeClr val="bg1">
                    <a:lumMod val="65000"/>
                  </a:schemeClr>
                </a:solidFill>
              </a:rPr>
              <a:t>5 - Following the technical opinion, do I have all the pieces of evidence necessary to win the case?</a:t>
            </a:r>
          </a:p>
          <a:p>
            <a:r>
              <a:rPr lang="en-US" sz="1200" baseline="30000" dirty="0"/>
              <a:t>This is an assessment of the situation. </a:t>
            </a:r>
          </a:p>
          <a:p>
            <a:r>
              <a:rPr lang="en-US" sz="1200" baseline="30000" dirty="0"/>
              <a:t>At this stage the businessperson should be able to assess, in a reasoned manner, one’s chances of winning / the risk of losing and the costs. This is the stage before contact with the other party.</a:t>
            </a:r>
          </a:p>
          <a:p>
            <a:endParaRPr lang="en-US" sz="1200" baseline="30000" dirty="0"/>
          </a:p>
          <a:p>
            <a:r>
              <a:rPr lang="en-US" sz="1200" baseline="30000" dirty="0">
                <a:solidFill>
                  <a:schemeClr val="accent3">
                    <a:lumMod val="75000"/>
                  </a:schemeClr>
                </a:solidFill>
              </a:rPr>
              <a:t>  </a:t>
            </a:r>
            <a:br>
              <a:rPr lang="en-US" sz="1200" baseline="30000" dirty="0">
                <a:solidFill>
                  <a:schemeClr val="accent3">
                    <a:lumMod val="75000"/>
                  </a:schemeClr>
                </a:solidFill>
              </a:rPr>
            </a:br>
            <a:r>
              <a:rPr lang="en-US" sz="1600" baseline="30000" dirty="0">
                <a:solidFill>
                  <a:schemeClr val="accent3">
                    <a:lumMod val="75000"/>
                  </a:schemeClr>
                </a:solidFill>
              </a:rPr>
              <a:t>6 - The solution can be applied </a:t>
            </a:r>
            <a:r>
              <a:rPr lang="en-US" sz="1200" baseline="30000" dirty="0">
                <a:solidFill>
                  <a:schemeClr val="accent3">
                    <a:lumMod val="75000"/>
                  </a:schemeClr>
                </a:solidFill>
              </a:rPr>
              <a:t/>
            </a:r>
            <a:br>
              <a:rPr lang="en-US" sz="1200" baseline="30000" dirty="0">
                <a:solidFill>
                  <a:schemeClr val="accent3">
                    <a:lumMod val="75000"/>
                  </a:schemeClr>
                </a:solidFill>
              </a:rPr>
            </a:br>
            <a:r>
              <a:rPr lang="en-US" sz="1600" baseline="30000" dirty="0">
                <a:solidFill>
                  <a:schemeClr val="accent3">
                    <a:lumMod val="75000"/>
                  </a:schemeClr>
                </a:solidFill>
              </a:rPr>
              <a:t>specifically and immediately (time</a:t>
            </a:r>
            <a:r>
              <a:rPr lang="en-US" sz="1600" baseline="30000" dirty="0"/>
              <a:t>)</a:t>
            </a:r>
          </a:p>
          <a:p>
            <a:r>
              <a:rPr lang="en-US" sz="1200" baseline="30000" dirty="0"/>
              <a:t>The ultimate aim is that the dispute can be resolved quickly because the case is clear (e.g. recovery of outstanding, uncontested invoices). The cooperation of the other party is not necessary.</a:t>
            </a:r>
          </a:p>
          <a:p>
            <a:endParaRPr lang="en-US" sz="1200" baseline="30000" dirty="0"/>
          </a:p>
          <a:p>
            <a:r>
              <a:rPr lang="en-US" sz="1200" baseline="30000" dirty="0"/>
              <a:t>  </a:t>
            </a:r>
            <a:br>
              <a:rPr lang="en-US" sz="1200" baseline="30000" dirty="0"/>
            </a:br>
            <a:r>
              <a:rPr lang="en-US" sz="1600" baseline="30000" dirty="0">
                <a:solidFill>
                  <a:schemeClr val="bg1">
                    <a:lumMod val="65000"/>
                  </a:schemeClr>
                </a:solidFill>
              </a:rPr>
              <a:t>7 - What I will gain is estimated to be higher than risks of losing + costs</a:t>
            </a:r>
          </a:p>
          <a:p>
            <a:r>
              <a:rPr lang="en-US" sz="1200" baseline="30000" dirty="0"/>
              <a:t>This is the phase for a financial analysis of the dispute / what is demanded. The businessperson must know exactly what is the intended benefit / the risk to be assumed and the cost of winning or of managing the risk.</a:t>
            </a:r>
          </a:p>
          <a:p>
            <a:endParaRPr lang="en-US" sz="1200" baseline="30000" dirty="0"/>
          </a:p>
          <a:p>
            <a:r>
              <a:rPr lang="en-US" sz="1200" baseline="30000" dirty="0"/>
              <a:t>  </a:t>
            </a:r>
            <a:br>
              <a:rPr lang="en-US" sz="1200" baseline="30000" dirty="0"/>
            </a:br>
            <a:r>
              <a:rPr lang="en-US" sz="1600" baseline="30000" dirty="0">
                <a:solidFill>
                  <a:schemeClr val="accent3">
                    <a:lumMod val="75000"/>
                  </a:schemeClr>
                </a:solidFill>
              </a:rPr>
              <a:t>8 - I have enough ready cash to finance exercising my rights and defending my interests</a:t>
            </a:r>
          </a:p>
          <a:p>
            <a:r>
              <a:rPr lang="en-US" sz="1200" baseline="30000" dirty="0"/>
              <a:t>This phrase is based on evidence. However, in a dispute situation, when a businessperson is certain of being well within one’s rights, sometimes one may lack the necessary perspective to really understand the financial contingencies involved in a procedure to resolve a dispute, whatever it may be (lawsuit, arbitration, mediation, etc.).</a:t>
            </a:r>
          </a:p>
        </p:txBody>
      </p:sp>
      <p:sp>
        <p:nvSpPr>
          <p:cNvPr id="120" name="Rectangle 119"/>
          <p:cNvSpPr/>
          <p:nvPr/>
        </p:nvSpPr>
        <p:spPr>
          <a:xfrm>
            <a:off x="6763795" y="8365831"/>
            <a:ext cx="2394248" cy="5632310"/>
          </a:xfrm>
          <a:prstGeom prst="rect">
            <a:avLst/>
          </a:prstGeom>
        </p:spPr>
        <p:txBody>
          <a:bodyPr wrap="square">
            <a:spAutoFit/>
          </a:bodyPr>
          <a:lstStyle/>
          <a:p>
            <a:r>
              <a:rPr lang="en-US" sz="1600" baseline="30000" dirty="0">
                <a:solidFill>
                  <a:srgbClr val="77933C"/>
                </a:solidFill>
              </a:rPr>
              <a:t>9 - The issue is of a highly technical nature</a:t>
            </a:r>
          </a:p>
          <a:p>
            <a:r>
              <a:rPr lang="en-US" sz="1200" baseline="30000" dirty="0"/>
              <a:t>In this situation the knowledge alone of the parties to the dispute is not sufficient to find an appropriate solution. The intervention of a third party with the necessary technical expertise is seen as necessary.</a:t>
            </a:r>
          </a:p>
          <a:p>
            <a:endParaRPr lang="en-US" sz="1200" baseline="30000" dirty="0"/>
          </a:p>
          <a:p>
            <a:r>
              <a:rPr lang="en-US" sz="1600" baseline="30000" dirty="0">
                <a:solidFill>
                  <a:srgbClr val="A6A6A6"/>
                </a:solidFill>
              </a:rPr>
              <a:t>  </a:t>
            </a:r>
            <a:br>
              <a:rPr lang="en-US" sz="1600" baseline="30000" dirty="0">
                <a:solidFill>
                  <a:srgbClr val="A6A6A6"/>
                </a:solidFill>
              </a:rPr>
            </a:br>
            <a:r>
              <a:rPr lang="en-US" sz="1600" baseline="30000" dirty="0">
                <a:solidFill>
                  <a:srgbClr val="A6A6A6"/>
                </a:solidFill>
              </a:rPr>
              <a:t>10 - Do I need the cooperation of the other party / parties?</a:t>
            </a:r>
          </a:p>
          <a:p>
            <a:r>
              <a:rPr lang="en-US" sz="1200" baseline="30000" dirty="0"/>
              <a:t>The envisaged situation is where implementation of the solution requires the active participation of the other party.</a:t>
            </a:r>
          </a:p>
          <a:p>
            <a:r>
              <a:rPr lang="en-US" sz="1600" baseline="30000" dirty="0">
                <a:solidFill>
                  <a:srgbClr val="77933C"/>
                </a:solidFill>
              </a:rPr>
              <a:t>  </a:t>
            </a:r>
            <a:br>
              <a:rPr lang="en-US" sz="1600" baseline="30000" dirty="0">
                <a:solidFill>
                  <a:srgbClr val="77933C"/>
                </a:solidFill>
              </a:rPr>
            </a:br>
            <a:r>
              <a:rPr lang="en-US" sz="1600" baseline="30000" dirty="0">
                <a:solidFill>
                  <a:srgbClr val="77933C"/>
                </a:solidFill>
              </a:rPr>
              <a:t>11 - My relations with the other party are courteous	</a:t>
            </a:r>
          </a:p>
          <a:p>
            <a:r>
              <a:rPr lang="en-US" sz="1200" baseline="30000" dirty="0"/>
              <a:t>This is a situation where the parties of course have a disagreement but this does not materially affect the quality of their relations. The parties can talk together without any problem.</a:t>
            </a:r>
          </a:p>
          <a:p>
            <a:r>
              <a:rPr lang="en-US" sz="1200" baseline="30000" dirty="0">
                <a:solidFill>
                  <a:srgbClr val="77933C"/>
                </a:solidFill>
              </a:rPr>
              <a:t>  </a:t>
            </a:r>
            <a:br>
              <a:rPr lang="en-US" sz="1200" baseline="30000" dirty="0">
                <a:solidFill>
                  <a:srgbClr val="77933C"/>
                </a:solidFill>
              </a:rPr>
            </a:br>
            <a:r>
              <a:rPr lang="en-US" sz="1600" baseline="30000" dirty="0">
                <a:solidFill>
                  <a:srgbClr val="77933C"/>
                </a:solidFill>
              </a:rPr>
              <a:t>12 - I have a moral / monetary interest in maintaining relations with the other party</a:t>
            </a:r>
            <a:r>
              <a:rPr lang="en-US" sz="1200" baseline="30000" dirty="0">
                <a:solidFill>
                  <a:srgbClr val="77933C"/>
                </a:solidFill>
              </a:rPr>
              <a:t>	</a:t>
            </a:r>
          </a:p>
          <a:p>
            <a:r>
              <a:rPr lang="en-US" sz="1200" baseline="30000" dirty="0"/>
              <a:t>This assumes that relations between the parties are not good but it is necessary to maintain proper relations for the future.</a:t>
            </a:r>
          </a:p>
          <a:p>
            <a:r>
              <a:rPr lang="en-US" sz="1600" baseline="30000" dirty="0">
                <a:solidFill>
                  <a:schemeClr val="bg1">
                    <a:lumMod val="65000"/>
                  </a:schemeClr>
                </a:solidFill>
              </a:rPr>
              <a:t>  </a:t>
            </a:r>
            <a:br>
              <a:rPr lang="en-US" sz="1600" baseline="30000" dirty="0">
                <a:solidFill>
                  <a:schemeClr val="bg1">
                    <a:lumMod val="65000"/>
                  </a:schemeClr>
                </a:solidFill>
              </a:rPr>
            </a:br>
            <a:r>
              <a:rPr lang="en-US" sz="1600" baseline="30000" dirty="0">
                <a:solidFill>
                  <a:schemeClr val="bg1">
                    <a:lumMod val="65000"/>
                  </a:schemeClr>
                </a:solidFill>
              </a:rPr>
              <a:t>13 - I am prepared to invest a substantial amount of money in settlement of the case</a:t>
            </a:r>
          </a:p>
          <a:p>
            <a:r>
              <a:rPr lang="en-US" sz="1200" baseline="30000" dirty="0"/>
              <a:t>In this situation the financial question is not the criterion determining the choice of how to resolve the dispute.</a:t>
            </a:r>
          </a:p>
          <a:p>
            <a:r>
              <a:rPr lang="en-US" sz="1600" baseline="30000" dirty="0">
                <a:solidFill>
                  <a:srgbClr val="A6A6A6"/>
                </a:solidFill>
              </a:rPr>
              <a:t>  </a:t>
            </a:r>
            <a:br>
              <a:rPr lang="en-US" sz="1600" baseline="30000" dirty="0">
                <a:solidFill>
                  <a:srgbClr val="A6A6A6"/>
                </a:solidFill>
              </a:rPr>
            </a:br>
            <a:r>
              <a:rPr lang="en-US" sz="1600" baseline="30000" dirty="0">
                <a:solidFill>
                  <a:srgbClr val="A6A6A6"/>
                </a:solidFill>
              </a:rPr>
              <a:t>14 - I am ready to wait for as long as necessary for the solution</a:t>
            </a:r>
          </a:p>
          <a:p>
            <a:r>
              <a:rPr lang="en-US" sz="1200" baseline="30000" dirty="0"/>
              <a:t>A situation where the length of time is a less significant investment than money. </a:t>
            </a:r>
          </a:p>
        </p:txBody>
      </p:sp>
      <p:pic>
        <p:nvPicPr>
          <p:cNvPr id="121" name="Picture 120" descr="03.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306381" y="245162"/>
            <a:ext cx="1161134" cy="1078765"/>
          </a:xfrm>
          <a:prstGeom prst="rect">
            <a:avLst/>
          </a:prstGeom>
        </p:spPr>
      </p:pic>
      <p:sp>
        <p:nvSpPr>
          <p:cNvPr id="122" name="Rectangle 121"/>
          <p:cNvSpPr/>
          <p:nvPr/>
        </p:nvSpPr>
        <p:spPr>
          <a:xfrm>
            <a:off x="436903" y="14601405"/>
            <a:ext cx="4253013" cy="369332"/>
          </a:xfrm>
          <a:prstGeom prst="rect">
            <a:avLst/>
          </a:prstGeom>
        </p:spPr>
        <p:txBody>
          <a:bodyPr wrap="square">
            <a:spAutoFit/>
          </a:bodyPr>
          <a:lstStyle/>
          <a:p>
            <a:r>
              <a:rPr lang="en-US" sz="900" baseline="30000" dirty="0"/>
              <a:t>This publication has been produced with the financial support of the Justice </a:t>
            </a:r>
            <a:r>
              <a:rPr lang="en-US" sz="900" baseline="30000" dirty="0" err="1"/>
              <a:t>Programme</a:t>
            </a:r>
            <a:r>
              <a:rPr lang="en-US" sz="900" baseline="30000" dirty="0"/>
              <a:t> of the European Union. The contents of this publication are the sole responsibility of the PRE-SOLVE consortium and can in no way be taken to reflect the views of the European Commission.</a:t>
            </a:r>
          </a:p>
        </p:txBody>
      </p:sp>
      <p:pic>
        <p:nvPicPr>
          <p:cNvPr id="123" name="Picture 122" descr="europe.jp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187860" y="14386268"/>
            <a:ext cx="831866" cy="578313"/>
          </a:xfrm>
          <a:prstGeom prst="rect">
            <a:avLst/>
          </a:prstGeom>
        </p:spPr>
      </p:pic>
      <p:pic>
        <p:nvPicPr>
          <p:cNvPr id="124" name="Picture 123" descr="Ced.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858395" y="14339845"/>
            <a:ext cx="676334" cy="660055"/>
          </a:xfrm>
          <a:prstGeom prst="rect">
            <a:avLst/>
          </a:prstGeom>
        </p:spPr>
      </p:pic>
      <p:pic>
        <p:nvPicPr>
          <p:cNvPr id="125" name="Picture 124" descr="beci.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707911" y="14479508"/>
            <a:ext cx="852871" cy="483587"/>
          </a:xfrm>
          <a:prstGeom prst="rect">
            <a:avLst/>
          </a:prstGeom>
        </p:spPr>
      </p:pic>
      <p:sp>
        <p:nvSpPr>
          <p:cNvPr id="126" name="Rectangle 125"/>
          <p:cNvSpPr/>
          <p:nvPr/>
        </p:nvSpPr>
        <p:spPr>
          <a:xfrm>
            <a:off x="5941503" y="14401351"/>
            <a:ext cx="1030359" cy="400110"/>
          </a:xfrm>
          <a:prstGeom prst="rect">
            <a:avLst/>
          </a:prstGeom>
        </p:spPr>
        <p:txBody>
          <a:bodyPr wrap="square">
            <a:spAutoFit/>
          </a:bodyPr>
          <a:lstStyle/>
          <a:p>
            <a:r>
              <a:rPr lang="en-GB" sz="1000" baseline="30000" dirty="0">
                <a:solidFill>
                  <a:srgbClr val="003399"/>
                </a:solidFill>
              </a:rPr>
              <a:t>Co-funded by the </a:t>
            </a:r>
            <a:br>
              <a:rPr lang="en-GB" sz="1000" baseline="30000" dirty="0">
                <a:solidFill>
                  <a:srgbClr val="003399"/>
                </a:solidFill>
              </a:rPr>
            </a:br>
            <a:r>
              <a:rPr lang="en-GB" sz="1000" baseline="30000" dirty="0">
                <a:solidFill>
                  <a:srgbClr val="003399"/>
                </a:solidFill>
              </a:rPr>
              <a:t>Justice Programme </a:t>
            </a:r>
          </a:p>
          <a:p>
            <a:r>
              <a:rPr lang="en-GB" sz="1000" baseline="30000" dirty="0">
                <a:solidFill>
                  <a:srgbClr val="003399"/>
                </a:solidFill>
              </a:rPr>
              <a:t>of the European Union</a:t>
            </a:r>
          </a:p>
        </p:txBody>
      </p:sp>
      <p:pic>
        <p:nvPicPr>
          <p:cNvPr id="127" name="Picture 126" descr="Logo_EUROCHAMBRES_colour.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041793" y="14549955"/>
            <a:ext cx="1215946" cy="309162"/>
          </a:xfrm>
          <a:prstGeom prst="rect">
            <a:avLst/>
          </a:prstGeom>
        </p:spPr>
      </p:pic>
      <p:sp>
        <p:nvSpPr>
          <p:cNvPr id="128" name="Rectangle 127"/>
          <p:cNvSpPr/>
          <p:nvPr/>
        </p:nvSpPr>
        <p:spPr>
          <a:xfrm>
            <a:off x="6971862" y="14396221"/>
            <a:ext cx="730193" cy="194925"/>
          </a:xfrm>
          <a:prstGeom prst="rect">
            <a:avLst/>
          </a:prstGeom>
        </p:spPr>
        <p:txBody>
          <a:bodyPr wrap="square">
            <a:spAutoFit/>
          </a:bodyPr>
          <a:lstStyle/>
          <a:p>
            <a:r>
              <a:rPr lang="en-US" sz="1000" baseline="30000" dirty="0">
                <a:solidFill>
                  <a:srgbClr val="003399"/>
                </a:solidFill>
              </a:rPr>
              <a:t>Coordinated by             </a:t>
            </a:r>
          </a:p>
        </p:txBody>
      </p:sp>
      <p:sp>
        <p:nvSpPr>
          <p:cNvPr id="129" name="Rectangle 128"/>
          <p:cNvSpPr/>
          <p:nvPr/>
        </p:nvSpPr>
        <p:spPr>
          <a:xfrm>
            <a:off x="8779875" y="14373344"/>
            <a:ext cx="1363656" cy="194925"/>
          </a:xfrm>
          <a:prstGeom prst="rect">
            <a:avLst/>
          </a:prstGeom>
        </p:spPr>
        <p:txBody>
          <a:bodyPr wrap="square">
            <a:spAutoFit/>
          </a:bodyPr>
          <a:lstStyle/>
          <a:p>
            <a:r>
              <a:rPr lang="en-US" sz="1000" baseline="30000" dirty="0">
                <a:solidFill>
                  <a:srgbClr val="003399"/>
                </a:solidFill>
              </a:rPr>
              <a:t>Developed with the expertise of</a:t>
            </a:r>
          </a:p>
        </p:txBody>
      </p:sp>
    </p:spTree>
    <p:extLst>
      <p:ext uri="{BB962C8B-B14F-4D97-AF65-F5344CB8AC3E}">
        <p14:creationId xmlns:p14="http://schemas.microsoft.com/office/powerpoint/2010/main" val="5905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0982600"/>
              </p:ext>
            </p:extLst>
          </p:nvPr>
        </p:nvGraphicFramePr>
        <p:xfrm>
          <a:off x="4769696" y="3091782"/>
          <a:ext cx="1019726" cy="82296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740114">
                <a:tc>
                  <a:txBody>
                    <a:bodyPr/>
                    <a:lstStyle/>
                    <a:p>
                      <a:pPr rtl="0"/>
                      <a:r>
                        <a:rPr lang="en-US" sz="1200" b="0" i="0" u="none" strike="noStrike" kern="1200" baseline="30000" dirty="0">
                          <a:solidFill>
                            <a:schemeClr val="tx1"/>
                          </a:solidFill>
                          <a:latin typeface="+mn-lt"/>
                          <a:ea typeface="+mn-ea"/>
                          <a:cs typeface="+mn-cs"/>
                        </a:rPr>
                        <a:t>Do I owe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anything? </a:t>
                      </a:r>
                    </a:p>
                    <a:p>
                      <a:pPr rtl="0"/>
                      <a:r>
                        <a:rPr lang="en-US" sz="1200" b="0" i="0" u="none" strike="noStrike" kern="1200" baseline="30000" dirty="0">
                          <a:solidFill>
                            <a:schemeClr val="tx1"/>
                          </a:solidFill>
                          <a:latin typeface="+mn-lt"/>
                          <a:ea typeface="+mn-ea"/>
                          <a:cs typeface="+mn-cs"/>
                        </a:rPr>
                        <a:t>Have I committed a wrong? </a:t>
                      </a:r>
                    </a:p>
                    <a:p>
                      <a:pPr rtl="0"/>
                      <a:r>
                        <a:rPr lang="en-US" sz="1200" b="0" i="0" u="none" strike="noStrike" kern="1200" baseline="30000" dirty="0">
                          <a:solidFill>
                            <a:schemeClr val="tx1"/>
                          </a:solidFill>
                          <a:latin typeface="+mn-lt"/>
                          <a:ea typeface="+mn-ea"/>
                          <a:cs typeface="+mn-cs"/>
                        </a:rPr>
                        <a:t>Noncompliance? </a:t>
                      </a:r>
                    </a:p>
                    <a:p>
                      <a:pPr rtl="0"/>
                      <a:r>
                        <a:rPr lang="en-US" sz="1200" b="0" i="0" u="none" strike="noStrike" kern="1200" baseline="30000" dirty="0">
                          <a:solidFill>
                            <a:schemeClr val="tx1"/>
                          </a:solidFill>
                          <a:latin typeface="+mn-lt"/>
                          <a:ea typeface="+mn-ea"/>
                          <a:cs typeface="+mn-cs"/>
                        </a:rPr>
                        <a:t>An error?</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0"/>
                  </a:ext>
                </a:extLst>
              </a:tr>
            </a:tbl>
          </a:graphicData>
        </a:graphic>
      </p:graphicFrame>
      <p:sp>
        <p:nvSpPr>
          <p:cNvPr id="5" name="Title 1"/>
          <p:cNvSpPr txBox="1">
            <a:spLocks/>
          </p:cNvSpPr>
          <p:nvPr/>
        </p:nvSpPr>
        <p:spPr>
          <a:xfrm>
            <a:off x="229676" y="-235719"/>
            <a:ext cx="7836737" cy="2266435"/>
          </a:xfrm>
          <a:prstGeom prst="rect">
            <a:avLst/>
          </a:prstGeom>
        </p:spPr>
        <p:txBody>
          <a:bodyPr vert="horz" lIns="147493" tIns="73746" rIns="147493" bIns="73746" rtlCol="0" anchor="ctr">
            <a:normAutofit/>
          </a:bodyPr>
          <a:lstStyle>
            <a:lvl1pPr algn="ctr" defTabSz="737464" rtl="0" eaLnBrk="1" latinLnBrk="0" hangingPunct="1">
              <a:spcBef>
                <a:spcPct val="0"/>
              </a:spcBef>
              <a:buNone/>
              <a:defRPr sz="7100" kern="1200">
                <a:solidFill>
                  <a:schemeClr val="tx1"/>
                </a:solidFill>
                <a:latin typeface="+mj-lt"/>
                <a:ea typeface="+mj-ea"/>
                <a:cs typeface="+mj-cs"/>
              </a:defRPr>
            </a:lvl1pPr>
          </a:lstStyle>
          <a:p>
            <a:pPr algn="l"/>
            <a:r>
              <a:rPr lang="en-US" sz="4000" baseline="30000" dirty="0">
                <a:solidFill>
                  <a:schemeClr val="tx2">
                    <a:lumMod val="60000"/>
                    <a:lumOff val="40000"/>
                  </a:schemeClr>
                </a:solidFill>
              </a:rPr>
              <a:t>Tool 5 : Conflict resolution options </a:t>
            </a:r>
            <a:br>
              <a:rPr lang="en-US" sz="4000" baseline="30000" dirty="0">
                <a:solidFill>
                  <a:schemeClr val="tx2">
                    <a:lumMod val="60000"/>
                    <a:lumOff val="40000"/>
                  </a:schemeClr>
                </a:solidFill>
              </a:rPr>
            </a:br>
            <a:r>
              <a:rPr lang="en-US" sz="4000" baseline="30000" dirty="0">
                <a:solidFill>
                  <a:schemeClr val="tx2">
                    <a:lumMod val="60000"/>
                    <a:lumOff val="40000"/>
                  </a:schemeClr>
                </a:solidFill>
              </a:rPr>
              <a:t>Process for complainant / creditor</a:t>
            </a:r>
            <a:endParaRPr lang="en-US" sz="4000" dirty="0">
              <a:solidFill>
                <a:schemeClr val="tx2">
                  <a:lumMod val="60000"/>
                  <a:lumOff val="40000"/>
                </a:schemeClr>
              </a:solidFill>
            </a:endParaRPr>
          </a:p>
        </p:txBody>
      </p:sp>
      <p:pic>
        <p:nvPicPr>
          <p:cNvPr id="6" name="Picture 5" descr="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6381" y="245162"/>
            <a:ext cx="1161134" cy="1078765"/>
          </a:xfrm>
          <a:prstGeom prst="rect">
            <a:avLst/>
          </a:prstGeom>
        </p:spPr>
      </p:pic>
      <p:sp>
        <p:nvSpPr>
          <p:cNvPr id="7" name="Rectangle 6"/>
          <p:cNvSpPr/>
          <p:nvPr/>
        </p:nvSpPr>
        <p:spPr>
          <a:xfrm>
            <a:off x="7542023" y="2560111"/>
            <a:ext cx="304991" cy="215444"/>
          </a:xfrm>
          <a:prstGeom prst="rect">
            <a:avLst/>
          </a:prstGeom>
        </p:spPr>
        <p:txBody>
          <a:bodyPr wrap="none">
            <a:spAutoFit/>
          </a:bodyPr>
          <a:lstStyle/>
          <a:p>
            <a:r>
              <a:rPr lang="en-US" sz="1200" baseline="30000" dirty="0">
                <a:solidFill>
                  <a:schemeClr val="accent6">
                    <a:lumMod val="75000"/>
                  </a:schemeClr>
                </a:solidFill>
              </a:rPr>
              <a:t>No</a:t>
            </a:r>
          </a:p>
        </p:txBody>
      </p:sp>
      <p:sp>
        <p:nvSpPr>
          <p:cNvPr id="8" name="Rectangle 7"/>
          <p:cNvSpPr/>
          <p:nvPr/>
        </p:nvSpPr>
        <p:spPr>
          <a:xfrm>
            <a:off x="4793675" y="2812048"/>
            <a:ext cx="396091" cy="389850"/>
          </a:xfrm>
          <a:prstGeom prst="rect">
            <a:avLst/>
          </a:prstGeom>
        </p:spPr>
        <p:txBody>
          <a:bodyPr wrap="square">
            <a:spAutoFit/>
          </a:bodyPr>
          <a:lstStyle/>
          <a:p>
            <a:r>
              <a:rPr lang="en-US" baseline="30000" dirty="0">
                <a:solidFill>
                  <a:srgbClr val="77933C"/>
                </a:solidFill>
              </a:rPr>
              <a:t>1</a:t>
            </a:r>
          </a:p>
        </p:txBody>
      </p:sp>
      <p:sp>
        <p:nvSpPr>
          <p:cNvPr id="9" name="Rectangle 8"/>
          <p:cNvSpPr/>
          <p:nvPr/>
        </p:nvSpPr>
        <p:spPr>
          <a:xfrm>
            <a:off x="5596027" y="2576145"/>
            <a:ext cx="325830" cy="215444"/>
          </a:xfrm>
          <a:prstGeom prst="rect">
            <a:avLst/>
          </a:prstGeom>
        </p:spPr>
        <p:txBody>
          <a:bodyPr wrap="none">
            <a:spAutoFit/>
          </a:bodyPr>
          <a:lstStyle/>
          <a:p>
            <a:r>
              <a:rPr lang="en-US" sz="1200" baseline="30000" dirty="0">
                <a:solidFill>
                  <a:schemeClr val="accent3">
                    <a:lumMod val="75000"/>
                  </a:schemeClr>
                </a:solidFill>
              </a:rPr>
              <a:t>Yes</a:t>
            </a:r>
          </a:p>
        </p:txBody>
      </p:sp>
      <p:sp>
        <p:nvSpPr>
          <p:cNvPr id="10" name="Rectangle 9"/>
          <p:cNvSpPr/>
          <p:nvPr/>
        </p:nvSpPr>
        <p:spPr>
          <a:xfrm>
            <a:off x="9254304" y="4716098"/>
            <a:ext cx="602870" cy="389850"/>
          </a:xfrm>
          <a:prstGeom prst="rect">
            <a:avLst/>
          </a:prstGeom>
        </p:spPr>
        <p:txBody>
          <a:bodyPr wrap="square">
            <a:spAutoFit/>
          </a:bodyPr>
          <a:lstStyle/>
          <a:p>
            <a:r>
              <a:rPr lang="en-US" baseline="30000" dirty="0">
                <a:solidFill>
                  <a:schemeClr val="bg1">
                    <a:lumMod val="65000"/>
                  </a:schemeClr>
                </a:solidFill>
              </a:rPr>
              <a:t>10</a:t>
            </a:r>
          </a:p>
        </p:txBody>
      </p:sp>
      <p:sp>
        <p:nvSpPr>
          <p:cNvPr id="11" name="Rectangle 10"/>
          <p:cNvSpPr/>
          <p:nvPr/>
        </p:nvSpPr>
        <p:spPr>
          <a:xfrm>
            <a:off x="4034931" y="2476829"/>
            <a:ext cx="671979" cy="215444"/>
          </a:xfrm>
          <a:prstGeom prst="rect">
            <a:avLst/>
          </a:prstGeom>
        </p:spPr>
        <p:txBody>
          <a:bodyPr wrap="none">
            <a:spAutoFit/>
          </a:bodyPr>
          <a:lstStyle/>
          <a:p>
            <a:r>
              <a:rPr lang="en-US" sz="1200" baseline="30000" dirty="0"/>
              <a:t>Don’t know</a:t>
            </a:r>
          </a:p>
        </p:txBody>
      </p:sp>
      <p:pic>
        <p:nvPicPr>
          <p:cNvPr id="12" name="Picture 11"/>
          <p:cNvPicPr>
            <a:picLocks noChangeAspect="1"/>
          </p:cNvPicPr>
          <p:nvPr/>
        </p:nvPicPr>
        <p:blipFill>
          <a:blip r:embed="rId3"/>
          <a:stretch>
            <a:fillRect/>
          </a:stretch>
        </p:blipFill>
        <p:spPr>
          <a:xfrm>
            <a:off x="4398729" y="2616758"/>
            <a:ext cx="308181" cy="371943"/>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195902791"/>
              </p:ext>
            </p:extLst>
          </p:nvPr>
        </p:nvGraphicFramePr>
        <p:xfrm>
          <a:off x="3749970" y="1977611"/>
          <a:ext cx="1019726" cy="33528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322759">
                <a:tc>
                  <a:txBody>
                    <a:bodyPr/>
                    <a:lstStyle/>
                    <a:p>
                      <a:pPr rtl="0"/>
                      <a:r>
                        <a:rPr lang="en-US" sz="1200" b="0" i="0" u="none" strike="noStrike" kern="1200" baseline="30000" dirty="0">
                          <a:solidFill>
                            <a:schemeClr val="tx1"/>
                          </a:solidFill>
                          <a:latin typeface="+mn-lt"/>
                          <a:ea typeface="+mn-ea"/>
                          <a:cs typeface="+mn-cs"/>
                        </a:rPr>
                        <a:t>Technical opinion /</a:t>
                      </a:r>
                    </a:p>
                    <a:p>
                      <a:pPr rtl="0"/>
                      <a:r>
                        <a:rPr lang="de-DE" sz="1200" b="0" i="0" u="none" strike="noStrike" kern="1200" baseline="30000" dirty="0">
                          <a:solidFill>
                            <a:schemeClr val="tx1"/>
                          </a:solidFill>
                          <a:latin typeface="+mn-lt"/>
                          <a:ea typeface="+mn-ea"/>
                          <a:cs typeface="+mn-cs"/>
                        </a:rPr>
                        <a:t>Legal </a:t>
                      </a:r>
                      <a:r>
                        <a:rPr lang="de-DE" sz="1200" b="0" i="0" u="none" strike="noStrike" kern="1200" baseline="30000" dirty="0" err="1">
                          <a:solidFill>
                            <a:schemeClr val="tx1"/>
                          </a:solidFill>
                          <a:latin typeface="+mn-lt"/>
                          <a:ea typeface="+mn-ea"/>
                          <a:cs typeface="+mn-cs"/>
                        </a:rPr>
                        <a:t>opinion</a:t>
                      </a:r>
                      <a:r>
                        <a:rPr lang="de-DE" sz="1200" b="0" i="0" u="none" strike="noStrike" kern="1200" baseline="30000" dirty="0">
                          <a:solidFill>
                            <a:schemeClr val="tx1"/>
                          </a:solidFill>
                          <a:latin typeface="+mn-lt"/>
                          <a:ea typeface="+mn-ea"/>
                          <a:cs typeface="+mn-cs"/>
                        </a:rPr>
                        <a:t> </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pic>
        <p:nvPicPr>
          <p:cNvPr id="14" name="Picture 13"/>
          <p:cNvPicPr>
            <a:picLocks noChangeAspect="1"/>
          </p:cNvPicPr>
          <p:nvPr/>
        </p:nvPicPr>
        <p:blipFill>
          <a:blip r:embed="rId4"/>
          <a:stretch>
            <a:fillRect/>
          </a:stretch>
        </p:blipFill>
        <p:spPr>
          <a:xfrm>
            <a:off x="4845997" y="2076921"/>
            <a:ext cx="455536" cy="930052"/>
          </a:xfrm>
          <a:prstGeom prst="rect">
            <a:avLst/>
          </a:prstGeom>
        </p:spPr>
      </p:pic>
      <p:pic>
        <p:nvPicPr>
          <p:cNvPr id="15" name="Picture 14"/>
          <p:cNvPicPr>
            <a:picLocks noChangeAspect="1"/>
          </p:cNvPicPr>
          <p:nvPr/>
        </p:nvPicPr>
        <p:blipFill>
          <a:blip r:embed="rId5"/>
          <a:stretch>
            <a:fillRect/>
          </a:stretch>
        </p:blipFill>
        <p:spPr>
          <a:xfrm>
            <a:off x="5465118" y="2791846"/>
            <a:ext cx="444500" cy="266700"/>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77986331"/>
              </p:ext>
            </p:extLst>
          </p:nvPr>
        </p:nvGraphicFramePr>
        <p:xfrm>
          <a:off x="5967684" y="2497423"/>
          <a:ext cx="1019726" cy="45720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23450">
                <a:tc>
                  <a:txBody>
                    <a:bodyPr/>
                    <a:lstStyle/>
                    <a:p>
                      <a:pPr rtl="0"/>
                      <a:r>
                        <a:rPr lang="en-US" sz="1200" b="0" i="0" u="none" strike="noStrike" kern="1200" baseline="30000" dirty="0">
                          <a:solidFill>
                            <a:schemeClr val="tx1"/>
                          </a:solidFill>
                          <a:latin typeface="+mn-lt"/>
                          <a:ea typeface="+mn-ea"/>
                          <a:cs typeface="+mn-cs"/>
                        </a:rPr>
                        <a:t>Do I know how much I owe and to whom?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pic>
        <p:nvPicPr>
          <p:cNvPr id="17" name="Picture 16"/>
          <p:cNvPicPr>
            <a:picLocks noChangeAspect="1"/>
          </p:cNvPicPr>
          <p:nvPr/>
        </p:nvPicPr>
        <p:blipFill>
          <a:blip r:embed="rId5"/>
          <a:stretch>
            <a:fillRect/>
          </a:stretch>
        </p:blipFill>
        <p:spPr>
          <a:xfrm>
            <a:off x="6700231" y="2179541"/>
            <a:ext cx="444500" cy="266700"/>
          </a:xfrm>
          <a:prstGeom prst="rect">
            <a:avLst/>
          </a:prstGeom>
        </p:spPr>
      </p:pic>
      <p:sp>
        <p:nvSpPr>
          <p:cNvPr id="18" name="Rectangle 17"/>
          <p:cNvSpPr/>
          <p:nvPr/>
        </p:nvSpPr>
        <p:spPr>
          <a:xfrm>
            <a:off x="6833632" y="2011701"/>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19" name="Table 18"/>
          <p:cNvGraphicFramePr>
            <a:graphicFrameLocks noGrp="1"/>
          </p:cNvGraphicFramePr>
          <p:nvPr>
            <p:extLst>
              <p:ext uri="{D42A27DB-BD31-4B8C-83A1-F6EECF244321}">
                <p14:modId xmlns:p14="http://schemas.microsoft.com/office/powerpoint/2010/main" val="621017911"/>
              </p:ext>
            </p:extLst>
          </p:nvPr>
        </p:nvGraphicFramePr>
        <p:xfrm>
          <a:off x="7212740" y="1863396"/>
          <a:ext cx="866289" cy="457200"/>
        </p:xfrm>
        <a:graphic>
          <a:graphicData uri="http://schemas.openxmlformats.org/drawingml/2006/table">
            <a:tbl>
              <a:tblPr/>
              <a:tblGrid>
                <a:gridCol w="866289">
                  <a:extLst>
                    <a:ext uri="{9D8B030D-6E8A-4147-A177-3AD203B41FA5}">
                      <a16:colId xmlns:a16="http://schemas.microsoft.com/office/drawing/2014/main" xmlns="" val="20000"/>
                    </a:ext>
                  </a:extLst>
                </a:gridCol>
              </a:tblGrid>
              <a:tr h="423450">
                <a:tc>
                  <a:txBody>
                    <a:bodyPr/>
                    <a:lstStyle/>
                    <a:p>
                      <a:pPr rtl="0"/>
                      <a:r>
                        <a:rPr lang="en-US" sz="1200" b="0" i="0" u="none" strike="noStrike" kern="1200" baseline="30000" dirty="0">
                          <a:solidFill>
                            <a:schemeClr val="tx1"/>
                          </a:solidFill>
                          <a:latin typeface="+mn-lt"/>
                          <a:ea typeface="+mn-ea"/>
                          <a:cs typeface="+mn-cs"/>
                        </a:rPr>
                        <a:t>Is there a personal reason for not paying?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sp>
        <p:nvSpPr>
          <p:cNvPr id="21" name="Rectangle 20"/>
          <p:cNvSpPr/>
          <p:nvPr/>
        </p:nvSpPr>
        <p:spPr>
          <a:xfrm>
            <a:off x="5967684" y="2251316"/>
            <a:ext cx="396091" cy="389850"/>
          </a:xfrm>
          <a:prstGeom prst="rect">
            <a:avLst/>
          </a:prstGeom>
        </p:spPr>
        <p:txBody>
          <a:bodyPr wrap="square">
            <a:spAutoFit/>
          </a:bodyPr>
          <a:lstStyle/>
          <a:p>
            <a:r>
              <a:rPr lang="en-US" baseline="30000" dirty="0">
                <a:solidFill>
                  <a:srgbClr val="77933C"/>
                </a:solidFill>
              </a:rPr>
              <a:t>2</a:t>
            </a:r>
          </a:p>
        </p:txBody>
      </p:sp>
      <p:sp>
        <p:nvSpPr>
          <p:cNvPr id="23" name="Rectangle 22"/>
          <p:cNvSpPr/>
          <p:nvPr/>
        </p:nvSpPr>
        <p:spPr>
          <a:xfrm>
            <a:off x="7218110" y="1630424"/>
            <a:ext cx="396091" cy="389850"/>
          </a:xfrm>
          <a:prstGeom prst="rect">
            <a:avLst/>
          </a:prstGeom>
        </p:spPr>
        <p:txBody>
          <a:bodyPr wrap="square">
            <a:spAutoFit/>
          </a:bodyPr>
          <a:lstStyle/>
          <a:p>
            <a:r>
              <a:rPr lang="en-US" baseline="30000" dirty="0">
                <a:solidFill>
                  <a:srgbClr val="77933C"/>
                </a:solidFill>
              </a:rPr>
              <a:t>3</a:t>
            </a:r>
          </a:p>
        </p:txBody>
      </p:sp>
      <p:pic>
        <p:nvPicPr>
          <p:cNvPr id="25" name="Picture 24"/>
          <p:cNvPicPr>
            <a:picLocks noChangeAspect="1"/>
          </p:cNvPicPr>
          <p:nvPr/>
        </p:nvPicPr>
        <p:blipFill>
          <a:blip r:embed="rId6"/>
          <a:stretch>
            <a:fillRect/>
          </a:stretch>
        </p:blipFill>
        <p:spPr>
          <a:xfrm>
            <a:off x="7656605" y="1431596"/>
            <a:ext cx="292100" cy="431800"/>
          </a:xfrm>
          <a:prstGeom prst="rect">
            <a:avLst/>
          </a:prstGeom>
        </p:spPr>
      </p:pic>
      <p:graphicFrame>
        <p:nvGraphicFramePr>
          <p:cNvPr id="26" name="Table 25"/>
          <p:cNvGraphicFramePr>
            <a:graphicFrameLocks noGrp="1"/>
          </p:cNvGraphicFramePr>
          <p:nvPr>
            <p:extLst>
              <p:ext uri="{D42A27DB-BD31-4B8C-83A1-F6EECF244321}">
                <p14:modId xmlns:p14="http://schemas.microsoft.com/office/powerpoint/2010/main" val="2409318253"/>
              </p:ext>
            </p:extLst>
          </p:nvPr>
        </p:nvGraphicFramePr>
        <p:xfrm>
          <a:off x="7515561" y="1123655"/>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fr-FR" sz="1200" b="0" i="0" u="none" strike="noStrike" kern="1200" baseline="30000" dirty="0" err="1">
                          <a:solidFill>
                            <a:schemeClr val="tx1"/>
                          </a:solidFill>
                          <a:latin typeface="+mn-lt"/>
                          <a:ea typeface="+mn-ea"/>
                          <a:cs typeface="+mn-cs"/>
                        </a:rPr>
                        <a:t>Mediation</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sp>
        <p:nvSpPr>
          <p:cNvPr id="27" name="Rectangle 26"/>
          <p:cNvSpPr/>
          <p:nvPr/>
        </p:nvSpPr>
        <p:spPr>
          <a:xfrm>
            <a:off x="7559982" y="1431596"/>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28" name="Picture 27"/>
          <p:cNvPicPr>
            <a:picLocks noChangeAspect="1"/>
          </p:cNvPicPr>
          <p:nvPr/>
        </p:nvPicPr>
        <p:blipFill>
          <a:blip r:embed="rId7"/>
          <a:stretch>
            <a:fillRect/>
          </a:stretch>
        </p:blipFill>
        <p:spPr>
          <a:xfrm>
            <a:off x="6544670" y="2976960"/>
            <a:ext cx="266700" cy="381000"/>
          </a:xfrm>
          <a:prstGeom prst="rect">
            <a:avLst/>
          </a:prstGeom>
        </p:spPr>
      </p:pic>
      <p:pic>
        <p:nvPicPr>
          <p:cNvPr id="29" name="Picture 28"/>
          <p:cNvPicPr>
            <a:picLocks noChangeAspect="1"/>
          </p:cNvPicPr>
          <p:nvPr/>
        </p:nvPicPr>
        <p:blipFill>
          <a:blip r:embed="rId7"/>
          <a:stretch>
            <a:fillRect/>
          </a:stretch>
        </p:blipFill>
        <p:spPr>
          <a:xfrm>
            <a:off x="7645885" y="2328998"/>
            <a:ext cx="266700" cy="381000"/>
          </a:xfrm>
          <a:prstGeom prst="rect">
            <a:avLst/>
          </a:prstGeom>
        </p:spPr>
      </p:pic>
      <p:sp>
        <p:nvSpPr>
          <p:cNvPr id="30" name="Rectangle 29"/>
          <p:cNvSpPr/>
          <p:nvPr/>
        </p:nvSpPr>
        <p:spPr>
          <a:xfrm>
            <a:off x="6484331" y="3201898"/>
            <a:ext cx="138243" cy="215444"/>
          </a:xfrm>
          <a:prstGeom prst="rect">
            <a:avLst/>
          </a:prstGeom>
        </p:spPr>
        <p:txBody>
          <a:bodyPr wrap="square">
            <a:spAutoFit/>
          </a:bodyPr>
          <a:lstStyle/>
          <a:p>
            <a:r>
              <a:rPr lang="en-US" sz="1200" baseline="30000" dirty="0">
                <a:solidFill>
                  <a:schemeClr val="accent6">
                    <a:lumMod val="75000"/>
                  </a:schemeClr>
                </a:solidFill>
              </a:rPr>
              <a:t>No</a:t>
            </a:r>
          </a:p>
        </p:txBody>
      </p:sp>
      <p:graphicFrame>
        <p:nvGraphicFramePr>
          <p:cNvPr id="31" name="Table 30"/>
          <p:cNvGraphicFramePr>
            <a:graphicFrameLocks noGrp="1"/>
          </p:cNvGraphicFramePr>
          <p:nvPr>
            <p:extLst>
              <p:ext uri="{D42A27DB-BD31-4B8C-83A1-F6EECF244321}">
                <p14:modId xmlns:p14="http://schemas.microsoft.com/office/powerpoint/2010/main" val="2529288460"/>
              </p:ext>
            </p:extLst>
          </p:nvPr>
        </p:nvGraphicFramePr>
        <p:xfrm>
          <a:off x="6215910" y="3417342"/>
          <a:ext cx="968641" cy="347003"/>
        </p:xfrm>
        <a:graphic>
          <a:graphicData uri="http://schemas.openxmlformats.org/drawingml/2006/table">
            <a:tbl>
              <a:tblPr/>
              <a:tblGrid>
                <a:gridCol w="968641">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chemeClr val="bg1">
                              <a:lumMod val="65000"/>
                            </a:schemeClr>
                          </a:solidFill>
                          <a:latin typeface="+mn-lt"/>
                          <a:ea typeface="+mn-ea"/>
                          <a:cs typeface="+mn-cs"/>
                        </a:rPr>
                        <a:t>Technical opinion /</a:t>
                      </a:r>
                    </a:p>
                    <a:p>
                      <a:pPr rtl="0"/>
                      <a:r>
                        <a:rPr lang="de-DE" sz="1200" b="0" i="0" u="none" strike="noStrike" kern="1200" baseline="30000" dirty="0">
                          <a:solidFill>
                            <a:schemeClr val="bg1">
                              <a:lumMod val="65000"/>
                            </a:schemeClr>
                          </a:solidFill>
                          <a:latin typeface="+mn-lt"/>
                          <a:ea typeface="+mn-ea"/>
                          <a:cs typeface="+mn-cs"/>
                        </a:rPr>
                        <a:t>Legal </a:t>
                      </a:r>
                      <a:r>
                        <a:rPr lang="de-DE" sz="1200" b="0" i="0" u="none" strike="noStrike" kern="1200" baseline="30000" dirty="0" err="1">
                          <a:solidFill>
                            <a:schemeClr val="bg1">
                              <a:lumMod val="65000"/>
                            </a:schemeClr>
                          </a:solidFill>
                          <a:latin typeface="+mn-lt"/>
                          <a:ea typeface="+mn-ea"/>
                          <a:cs typeface="+mn-cs"/>
                        </a:rPr>
                        <a:t>opinion</a:t>
                      </a:r>
                      <a:r>
                        <a:rPr lang="de-DE" sz="1200" b="0" i="0" u="none" strike="noStrike" kern="1200" baseline="30000" dirty="0">
                          <a:solidFill>
                            <a:schemeClr val="bg1">
                              <a:lumMod val="65000"/>
                            </a:schemeClr>
                          </a:solidFill>
                          <a:latin typeface="+mn-lt"/>
                          <a:ea typeface="+mn-ea"/>
                          <a:cs typeface="+mn-cs"/>
                        </a:rPr>
                        <a:t> </a:t>
                      </a:r>
                      <a:endParaRPr lang="en-US" sz="1200" b="0" i="0" u="none" strike="noStrike" kern="1200" baseline="30000" dirty="0">
                        <a:solidFill>
                          <a:schemeClr val="bg1">
                            <a:lumMod val="65000"/>
                          </a:schemeClr>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1011323976"/>
              </p:ext>
            </p:extLst>
          </p:nvPr>
        </p:nvGraphicFramePr>
        <p:xfrm>
          <a:off x="7621807" y="2828283"/>
          <a:ext cx="776420" cy="579120"/>
        </p:xfrm>
        <a:graphic>
          <a:graphicData uri="http://schemas.openxmlformats.org/drawingml/2006/table">
            <a:tbl>
              <a:tblPr/>
              <a:tblGrid>
                <a:gridCol w="776420">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Do I have </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the necessary resources </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to pay?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34" name="Rectangle 33"/>
          <p:cNvSpPr/>
          <p:nvPr/>
        </p:nvSpPr>
        <p:spPr>
          <a:xfrm>
            <a:off x="7331919" y="2950325"/>
            <a:ext cx="602870" cy="389850"/>
          </a:xfrm>
          <a:prstGeom prst="rect">
            <a:avLst/>
          </a:prstGeom>
        </p:spPr>
        <p:txBody>
          <a:bodyPr wrap="square">
            <a:spAutoFit/>
          </a:bodyPr>
          <a:lstStyle/>
          <a:p>
            <a:r>
              <a:rPr lang="en-US" baseline="30000" dirty="0">
                <a:solidFill>
                  <a:schemeClr val="bg1">
                    <a:lumMod val="65000"/>
                  </a:schemeClr>
                </a:solidFill>
              </a:rPr>
              <a:t>4</a:t>
            </a:r>
          </a:p>
        </p:txBody>
      </p:sp>
      <p:pic>
        <p:nvPicPr>
          <p:cNvPr id="35" name="Picture 34"/>
          <p:cNvPicPr>
            <a:picLocks noChangeAspect="1"/>
          </p:cNvPicPr>
          <p:nvPr/>
        </p:nvPicPr>
        <p:blipFill>
          <a:blip r:embed="rId8"/>
          <a:stretch>
            <a:fillRect/>
          </a:stretch>
        </p:blipFill>
        <p:spPr>
          <a:xfrm>
            <a:off x="7942743" y="3422500"/>
            <a:ext cx="431800" cy="406400"/>
          </a:xfrm>
          <a:prstGeom prst="rect">
            <a:avLst/>
          </a:prstGeom>
        </p:spPr>
      </p:pic>
      <p:sp>
        <p:nvSpPr>
          <p:cNvPr id="37" name="Rectangle 36"/>
          <p:cNvSpPr/>
          <p:nvPr/>
        </p:nvSpPr>
        <p:spPr>
          <a:xfrm>
            <a:off x="8121540" y="3597811"/>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38" name="Picture 37"/>
          <p:cNvPicPr>
            <a:picLocks noChangeAspect="1"/>
          </p:cNvPicPr>
          <p:nvPr/>
        </p:nvPicPr>
        <p:blipFill>
          <a:blip r:embed="rId5"/>
          <a:stretch>
            <a:fillRect/>
          </a:stretch>
        </p:blipFill>
        <p:spPr>
          <a:xfrm>
            <a:off x="8225675" y="2527904"/>
            <a:ext cx="444500" cy="266700"/>
          </a:xfrm>
          <a:prstGeom prst="rect">
            <a:avLst/>
          </a:prstGeom>
        </p:spPr>
      </p:pic>
      <p:sp>
        <p:nvSpPr>
          <p:cNvPr id="39" name="Rectangle 38"/>
          <p:cNvSpPr/>
          <p:nvPr/>
        </p:nvSpPr>
        <p:spPr>
          <a:xfrm>
            <a:off x="8374543" y="2627804"/>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40" name="Table 39"/>
          <p:cNvGraphicFramePr>
            <a:graphicFrameLocks noGrp="1"/>
          </p:cNvGraphicFramePr>
          <p:nvPr>
            <p:extLst>
              <p:ext uri="{D42A27DB-BD31-4B8C-83A1-F6EECF244321}">
                <p14:modId xmlns:p14="http://schemas.microsoft.com/office/powerpoint/2010/main" val="1188137815"/>
              </p:ext>
            </p:extLst>
          </p:nvPr>
        </p:nvGraphicFramePr>
        <p:xfrm>
          <a:off x="8772014" y="2614923"/>
          <a:ext cx="651242" cy="213360"/>
        </p:xfrm>
        <a:graphic>
          <a:graphicData uri="http://schemas.openxmlformats.org/drawingml/2006/table">
            <a:tbl>
              <a:tblPr/>
              <a:tblGrid>
                <a:gridCol w="651242">
                  <a:extLst>
                    <a:ext uri="{9D8B030D-6E8A-4147-A177-3AD203B41FA5}">
                      <a16:colId xmlns:a16="http://schemas.microsoft.com/office/drawing/2014/main" xmlns="" val="20000"/>
                    </a:ext>
                  </a:extLst>
                </a:gridCol>
              </a:tblGrid>
              <a:tr h="189145">
                <a:tc>
                  <a:txBody>
                    <a:bodyPr/>
                    <a:lstStyle/>
                    <a:p>
                      <a:pPr rtl="0"/>
                      <a:r>
                        <a:rPr lang="en-US" sz="1200" b="0" i="0" u="none" strike="noStrike" kern="1200" baseline="30000" dirty="0">
                          <a:solidFill>
                            <a:schemeClr val="tx1"/>
                          </a:solidFill>
                          <a:latin typeface="+mn-lt"/>
                          <a:ea typeface="+mn-ea"/>
                          <a:cs typeface="+mn-cs"/>
                        </a:rPr>
                        <a:t>I need time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pic>
        <p:nvPicPr>
          <p:cNvPr id="41" name="Picture 40"/>
          <p:cNvPicPr>
            <a:picLocks noChangeAspect="1"/>
          </p:cNvPicPr>
          <p:nvPr/>
        </p:nvPicPr>
        <p:blipFill>
          <a:blip r:embed="rId5"/>
          <a:stretch>
            <a:fillRect/>
          </a:stretch>
        </p:blipFill>
        <p:spPr>
          <a:xfrm>
            <a:off x="9174408" y="2290734"/>
            <a:ext cx="444500" cy="266700"/>
          </a:xfrm>
          <a:prstGeom prst="rect">
            <a:avLst/>
          </a:prstGeom>
        </p:spPr>
      </p:pic>
      <p:sp>
        <p:nvSpPr>
          <p:cNvPr id="42" name="Rectangle 41"/>
          <p:cNvSpPr/>
          <p:nvPr/>
        </p:nvSpPr>
        <p:spPr>
          <a:xfrm>
            <a:off x="9307809" y="2122894"/>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43" name="Table 42"/>
          <p:cNvGraphicFramePr>
            <a:graphicFrameLocks noGrp="1"/>
          </p:cNvGraphicFramePr>
          <p:nvPr>
            <p:extLst>
              <p:ext uri="{D42A27DB-BD31-4B8C-83A1-F6EECF244321}">
                <p14:modId xmlns:p14="http://schemas.microsoft.com/office/powerpoint/2010/main" val="3126311856"/>
              </p:ext>
            </p:extLst>
          </p:nvPr>
        </p:nvGraphicFramePr>
        <p:xfrm>
          <a:off x="9722123" y="2217113"/>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fr-FR" sz="1200" b="0" i="0" u="none" strike="noStrike" kern="1200" baseline="30000" dirty="0" err="1">
                          <a:solidFill>
                            <a:schemeClr val="tx1"/>
                          </a:solidFill>
                          <a:latin typeface="+mn-lt"/>
                          <a:ea typeface="+mn-ea"/>
                          <a:cs typeface="+mn-cs"/>
                        </a:rPr>
                        <a:t>Negotiation</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44" name="Table 43"/>
          <p:cNvGraphicFramePr>
            <a:graphicFrameLocks noGrp="1"/>
          </p:cNvGraphicFramePr>
          <p:nvPr>
            <p:extLst>
              <p:ext uri="{D42A27DB-BD31-4B8C-83A1-F6EECF244321}">
                <p14:modId xmlns:p14="http://schemas.microsoft.com/office/powerpoint/2010/main" val="314606417"/>
              </p:ext>
            </p:extLst>
          </p:nvPr>
        </p:nvGraphicFramePr>
        <p:xfrm>
          <a:off x="9722123" y="3145251"/>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fr-FR" sz="1200" b="0" i="0" u="none" strike="noStrike" kern="1200" baseline="30000" dirty="0">
                          <a:solidFill>
                            <a:schemeClr val="tx1"/>
                          </a:solidFill>
                          <a:latin typeface="+mn-lt"/>
                          <a:ea typeface="+mn-ea"/>
                          <a:cs typeface="+mn-cs"/>
                        </a:rPr>
                        <a:t>I </a:t>
                      </a:r>
                      <a:r>
                        <a:rPr lang="fr-FR" sz="1200" b="0" i="0" u="none" strike="noStrike" kern="1200" baseline="30000" dirty="0" err="1">
                          <a:solidFill>
                            <a:schemeClr val="tx1"/>
                          </a:solidFill>
                          <a:latin typeface="+mn-lt"/>
                          <a:ea typeface="+mn-ea"/>
                          <a:cs typeface="+mn-cs"/>
                        </a:rPr>
                        <a:t>will</a:t>
                      </a:r>
                      <a:r>
                        <a:rPr lang="fr-FR" sz="1200" b="0" i="0" u="none" strike="noStrike" kern="1200" baseline="30000" dirty="0">
                          <a:solidFill>
                            <a:schemeClr val="tx1"/>
                          </a:solidFill>
                          <a:latin typeface="+mn-lt"/>
                          <a:ea typeface="+mn-ea"/>
                          <a:cs typeface="+mn-cs"/>
                        </a:rPr>
                        <a:t> </a:t>
                      </a:r>
                      <a:r>
                        <a:rPr lang="fr-FR" sz="1200" b="0" i="0" u="none" strike="noStrike" kern="1200" baseline="30000" dirty="0" err="1">
                          <a:solidFill>
                            <a:schemeClr val="tx1"/>
                          </a:solidFill>
                          <a:latin typeface="+mn-lt"/>
                          <a:ea typeface="+mn-ea"/>
                          <a:cs typeface="+mn-cs"/>
                        </a:rPr>
                        <a:t>pay</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pic>
        <p:nvPicPr>
          <p:cNvPr id="45" name="Picture 44"/>
          <p:cNvPicPr>
            <a:picLocks noChangeAspect="1"/>
          </p:cNvPicPr>
          <p:nvPr/>
        </p:nvPicPr>
        <p:blipFill>
          <a:blip r:embed="rId8"/>
          <a:stretch>
            <a:fillRect/>
          </a:stretch>
        </p:blipFill>
        <p:spPr>
          <a:xfrm>
            <a:off x="9123939" y="2880321"/>
            <a:ext cx="431800" cy="406400"/>
          </a:xfrm>
          <a:prstGeom prst="rect">
            <a:avLst/>
          </a:prstGeom>
        </p:spPr>
      </p:pic>
      <p:sp>
        <p:nvSpPr>
          <p:cNvPr id="46" name="Rectangle 45"/>
          <p:cNvSpPr/>
          <p:nvPr/>
        </p:nvSpPr>
        <p:spPr>
          <a:xfrm>
            <a:off x="9302736" y="3055632"/>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47" name="Table 46"/>
          <p:cNvGraphicFramePr>
            <a:graphicFrameLocks noGrp="1"/>
          </p:cNvGraphicFramePr>
          <p:nvPr>
            <p:extLst>
              <p:ext uri="{D42A27DB-BD31-4B8C-83A1-F6EECF244321}">
                <p14:modId xmlns:p14="http://schemas.microsoft.com/office/powerpoint/2010/main" val="332317660"/>
              </p:ext>
            </p:extLst>
          </p:nvPr>
        </p:nvGraphicFramePr>
        <p:xfrm>
          <a:off x="8488151" y="3523695"/>
          <a:ext cx="1146030" cy="579120"/>
        </p:xfrm>
        <a:graphic>
          <a:graphicData uri="http://schemas.openxmlformats.org/drawingml/2006/table">
            <a:tbl>
              <a:tblPr/>
              <a:tblGrid>
                <a:gridCol w="1146030">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Negotiation</a:t>
                      </a:r>
                    </a:p>
                    <a:p>
                      <a:pPr rtl="0"/>
                      <a:r>
                        <a:rPr lang="en-US" sz="1200" b="0" i="0" u="none" strike="noStrike" kern="1200" baseline="30000" dirty="0">
                          <a:solidFill>
                            <a:srgbClr val="A6A6A6"/>
                          </a:solidFill>
                          <a:latin typeface="+mn-lt"/>
                          <a:ea typeface="+mn-ea"/>
                          <a:cs typeface="+mn-cs"/>
                        </a:rPr>
                        <a:t>Easy payment terms requested from the court</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48" name="Picture 47"/>
          <p:cNvPicPr>
            <a:picLocks noChangeAspect="1"/>
          </p:cNvPicPr>
          <p:nvPr/>
        </p:nvPicPr>
        <p:blipFill>
          <a:blip r:embed="rId7"/>
          <a:stretch>
            <a:fillRect/>
          </a:stretch>
        </p:blipFill>
        <p:spPr>
          <a:xfrm>
            <a:off x="5486954" y="3968962"/>
            <a:ext cx="266700" cy="381000"/>
          </a:xfrm>
          <a:prstGeom prst="rect">
            <a:avLst/>
          </a:prstGeom>
        </p:spPr>
      </p:pic>
      <p:sp>
        <p:nvSpPr>
          <p:cNvPr id="49" name="Rectangle 48"/>
          <p:cNvSpPr/>
          <p:nvPr/>
        </p:nvSpPr>
        <p:spPr>
          <a:xfrm>
            <a:off x="5647346" y="4051740"/>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50" name="Table 49"/>
          <p:cNvGraphicFramePr>
            <a:graphicFrameLocks noGrp="1"/>
          </p:cNvGraphicFramePr>
          <p:nvPr>
            <p:extLst>
              <p:ext uri="{D42A27DB-BD31-4B8C-83A1-F6EECF244321}">
                <p14:modId xmlns:p14="http://schemas.microsoft.com/office/powerpoint/2010/main" val="3716758606"/>
              </p:ext>
            </p:extLst>
          </p:nvPr>
        </p:nvGraphicFramePr>
        <p:xfrm>
          <a:off x="5411636" y="4494092"/>
          <a:ext cx="1002939" cy="701040"/>
        </p:xfrm>
        <a:graphic>
          <a:graphicData uri="http://schemas.openxmlformats.org/drawingml/2006/table">
            <a:tbl>
              <a:tblPr/>
              <a:tblGrid>
                <a:gridCol w="1002939">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I know why </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the other party believes himself, incorrectly,</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 to be a creditor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51" name="Rectangle 50"/>
          <p:cNvSpPr/>
          <p:nvPr/>
        </p:nvSpPr>
        <p:spPr>
          <a:xfrm>
            <a:off x="5308725" y="4242515"/>
            <a:ext cx="602870" cy="389850"/>
          </a:xfrm>
          <a:prstGeom prst="rect">
            <a:avLst/>
          </a:prstGeom>
        </p:spPr>
        <p:txBody>
          <a:bodyPr wrap="square">
            <a:spAutoFit/>
          </a:bodyPr>
          <a:lstStyle/>
          <a:p>
            <a:r>
              <a:rPr lang="en-US" baseline="30000" dirty="0">
                <a:solidFill>
                  <a:schemeClr val="bg1">
                    <a:lumMod val="65000"/>
                  </a:schemeClr>
                </a:solidFill>
              </a:rPr>
              <a:t>9</a:t>
            </a:r>
          </a:p>
        </p:txBody>
      </p:sp>
      <p:pic>
        <p:nvPicPr>
          <p:cNvPr id="52" name="Picture 51"/>
          <p:cNvPicPr>
            <a:picLocks noChangeAspect="1"/>
          </p:cNvPicPr>
          <p:nvPr/>
        </p:nvPicPr>
        <p:blipFill>
          <a:blip r:embed="rId9"/>
          <a:stretch>
            <a:fillRect/>
          </a:stretch>
        </p:blipFill>
        <p:spPr>
          <a:xfrm>
            <a:off x="5068736" y="5262911"/>
            <a:ext cx="342900" cy="457200"/>
          </a:xfrm>
          <a:prstGeom prst="rect">
            <a:avLst/>
          </a:prstGeom>
        </p:spPr>
      </p:pic>
      <p:sp>
        <p:nvSpPr>
          <p:cNvPr id="53" name="Rectangle 52"/>
          <p:cNvSpPr/>
          <p:nvPr/>
        </p:nvSpPr>
        <p:spPr>
          <a:xfrm>
            <a:off x="4895116" y="5381379"/>
            <a:ext cx="304991" cy="215444"/>
          </a:xfrm>
          <a:prstGeom prst="rect">
            <a:avLst/>
          </a:prstGeom>
        </p:spPr>
        <p:txBody>
          <a:bodyPr wrap="none">
            <a:spAutoFit/>
          </a:bodyPr>
          <a:lstStyle/>
          <a:p>
            <a:r>
              <a:rPr lang="en-US" sz="1200" baseline="30000" dirty="0">
                <a:solidFill>
                  <a:schemeClr val="accent6">
                    <a:lumMod val="75000"/>
                  </a:schemeClr>
                </a:solidFill>
              </a:rPr>
              <a:t>No</a:t>
            </a:r>
          </a:p>
        </p:txBody>
      </p:sp>
      <p:pic>
        <p:nvPicPr>
          <p:cNvPr id="54" name="Picture 53"/>
          <p:cNvPicPr>
            <a:picLocks noChangeAspect="1"/>
          </p:cNvPicPr>
          <p:nvPr/>
        </p:nvPicPr>
        <p:blipFill>
          <a:blip r:embed="rId5"/>
          <a:stretch>
            <a:fillRect/>
          </a:stretch>
        </p:blipFill>
        <p:spPr>
          <a:xfrm rot="3581294">
            <a:off x="6489372" y="5204305"/>
            <a:ext cx="444500" cy="266700"/>
          </a:xfrm>
          <a:prstGeom prst="rect">
            <a:avLst/>
          </a:prstGeom>
        </p:spPr>
      </p:pic>
      <p:sp>
        <p:nvSpPr>
          <p:cNvPr id="55" name="Rectangle 54"/>
          <p:cNvSpPr/>
          <p:nvPr/>
        </p:nvSpPr>
        <p:spPr>
          <a:xfrm>
            <a:off x="6712380" y="5155189"/>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56" name="Picture 55"/>
          <p:cNvPicPr>
            <a:picLocks noChangeAspect="1"/>
          </p:cNvPicPr>
          <p:nvPr/>
        </p:nvPicPr>
        <p:blipFill>
          <a:blip r:embed="rId10"/>
          <a:stretch>
            <a:fillRect/>
          </a:stretch>
        </p:blipFill>
        <p:spPr>
          <a:xfrm>
            <a:off x="4446695" y="3998125"/>
            <a:ext cx="346980" cy="1829533"/>
          </a:xfrm>
          <a:prstGeom prst="rect">
            <a:avLst/>
          </a:prstGeom>
        </p:spPr>
      </p:pic>
      <p:graphicFrame>
        <p:nvGraphicFramePr>
          <p:cNvPr id="57" name="Table 56"/>
          <p:cNvGraphicFramePr>
            <a:graphicFrameLocks noGrp="1"/>
          </p:cNvGraphicFramePr>
          <p:nvPr>
            <p:extLst>
              <p:ext uri="{D42A27DB-BD31-4B8C-83A1-F6EECF244321}">
                <p14:modId xmlns:p14="http://schemas.microsoft.com/office/powerpoint/2010/main" val="3096688802"/>
              </p:ext>
            </p:extLst>
          </p:nvPr>
        </p:nvGraphicFramePr>
        <p:xfrm>
          <a:off x="4717983" y="5885352"/>
          <a:ext cx="847268" cy="335280"/>
        </p:xfrm>
        <a:graphic>
          <a:graphicData uri="http://schemas.openxmlformats.org/drawingml/2006/table">
            <a:tbl>
              <a:tblPr/>
              <a:tblGrid>
                <a:gridCol w="847268">
                  <a:extLst>
                    <a:ext uri="{9D8B030D-6E8A-4147-A177-3AD203B41FA5}">
                      <a16:colId xmlns:a16="http://schemas.microsoft.com/office/drawing/2014/main" xmlns="" val="20000"/>
                    </a:ext>
                  </a:extLst>
                </a:gridCol>
              </a:tblGrid>
              <a:tr h="267677">
                <a:tc>
                  <a:txBody>
                    <a:bodyPr/>
                    <a:lstStyle/>
                    <a:p>
                      <a:pPr rtl="0"/>
                      <a:r>
                        <a:rPr lang="en-US" sz="1200" b="0" i="0" u="none" strike="noStrike" kern="1200" baseline="30000" dirty="0">
                          <a:solidFill>
                            <a:srgbClr val="A6A6A6"/>
                          </a:solidFill>
                          <a:latin typeface="+mn-lt"/>
                          <a:ea typeface="+mn-ea"/>
                          <a:cs typeface="+mn-cs"/>
                        </a:rPr>
                        <a:t>I will contact the other party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58" name="Table 57"/>
          <p:cNvGraphicFramePr>
            <a:graphicFrameLocks noGrp="1"/>
          </p:cNvGraphicFramePr>
          <p:nvPr>
            <p:extLst>
              <p:ext uri="{D42A27DB-BD31-4B8C-83A1-F6EECF244321}">
                <p14:modId xmlns:p14="http://schemas.microsoft.com/office/powerpoint/2010/main" val="2179403208"/>
              </p:ext>
            </p:extLst>
          </p:nvPr>
        </p:nvGraphicFramePr>
        <p:xfrm>
          <a:off x="6366817" y="5596823"/>
          <a:ext cx="1129658" cy="579120"/>
        </p:xfrm>
        <a:graphic>
          <a:graphicData uri="http://schemas.openxmlformats.org/drawingml/2006/table">
            <a:tbl>
              <a:tblPr/>
              <a:tblGrid>
                <a:gridCol w="1129658">
                  <a:extLst>
                    <a:ext uri="{9D8B030D-6E8A-4147-A177-3AD203B41FA5}">
                      <a16:colId xmlns:a16="http://schemas.microsoft.com/office/drawing/2014/main" xmlns="" val="20000"/>
                    </a:ext>
                  </a:extLst>
                </a:gridCol>
              </a:tblGrid>
              <a:tr h="499466">
                <a:tc>
                  <a:txBody>
                    <a:bodyPr/>
                    <a:lstStyle/>
                    <a:p>
                      <a:pPr rtl="0"/>
                      <a:r>
                        <a:rPr lang="en-US" sz="1200" b="0" i="0" u="none" strike="noStrike" kern="1200" baseline="30000" dirty="0">
                          <a:solidFill>
                            <a:schemeClr val="tx1"/>
                          </a:solidFill>
                          <a:latin typeface="+mn-lt"/>
                          <a:ea typeface="+mn-ea"/>
                          <a:cs typeface="+mn-cs"/>
                        </a:rPr>
                        <a:t>The other party has a personal reason for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demanding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something from me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sp>
        <p:nvSpPr>
          <p:cNvPr id="59" name="Rectangle 58"/>
          <p:cNvSpPr/>
          <p:nvPr/>
        </p:nvSpPr>
        <p:spPr>
          <a:xfrm>
            <a:off x="6282150" y="5350716"/>
            <a:ext cx="517615" cy="389850"/>
          </a:xfrm>
          <a:prstGeom prst="rect">
            <a:avLst/>
          </a:prstGeom>
        </p:spPr>
        <p:txBody>
          <a:bodyPr wrap="square">
            <a:spAutoFit/>
          </a:bodyPr>
          <a:lstStyle/>
          <a:p>
            <a:r>
              <a:rPr lang="en-US" baseline="30000" dirty="0">
                <a:solidFill>
                  <a:srgbClr val="77933C"/>
                </a:solidFill>
              </a:rPr>
              <a:t>10</a:t>
            </a:r>
          </a:p>
        </p:txBody>
      </p:sp>
      <p:pic>
        <p:nvPicPr>
          <p:cNvPr id="60" name="Picture 59"/>
          <p:cNvPicPr>
            <a:picLocks noChangeAspect="1"/>
          </p:cNvPicPr>
          <p:nvPr/>
        </p:nvPicPr>
        <p:blipFill>
          <a:blip r:embed="rId9"/>
          <a:stretch>
            <a:fillRect/>
          </a:stretch>
        </p:blipFill>
        <p:spPr>
          <a:xfrm>
            <a:off x="5952337" y="5801242"/>
            <a:ext cx="342900" cy="457200"/>
          </a:xfrm>
          <a:prstGeom prst="rect">
            <a:avLst/>
          </a:prstGeom>
        </p:spPr>
      </p:pic>
      <p:sp>
        <p:nvSpPr>
          <p:cNvPr id="61" name="Rectangle 60"/>
          <p:cNvSpPr/>
          <p:nvPr/>
        </p:nvSpPr>
        <p:spPr>
          <a:xfrm>
            <a:off x="5778717" y="5919710"/>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62" name="Table 61"/>
          <p:cNvGraphicFramePr>
            <a:graphicFrameLocks noGrp="1"/>
          </p:cNvGraphicFramePr>
          <p:nvPr>
            <p:extLst>
              <p:ext uri="{D42A27DB-BD31-4B8C-83A1-F6EECF244321}">
                <p14:modId xmlns:p14="http://schemas.microsoft.com/office/powerpoint/2010/main" val="1593765161"/>
              </p:ext>
            </p:extLst>
          </p:nvPr>
        </p:nvGraphicFramePr>
        <p:xfrm>
          <a:off x="5690927" y="6351043"/>
          <a:ext cx="1444265" cy="640080"/>
        </p:xfrm>
        <a:graphic>
          <a:graphicData uri="http://schemas.openxmlformats.org/drawingml/2006/table">
            <a:tbl>
              <a:tblPr/>
              <a:tblGrid>
                <a:gridCol w="1444265">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The other party has a different</a:t>
                      </a:r>
                      <a:r>
                        <a:rPr lang="en-US" sz="1200" b="0" i="0" u="none" strike="noStrike" kern="1200" baseline="0" dirty="0">
                          <a:solidFill>
                            <a:srgbClr val="A6A6A6"/>
                          </a:solidFill>
                          <a:latin typeface="+mn-lt"/>
                          <a:ea typeface="+mn-ea"/>
                          <a:cs typeface="+mn-cs"/>
                        </a:rPr>
                        <a:t> </a:t>
                      </a:r>
                      <a:r>
                        <a:rPr lang="en-US" sz="1200" b="0" i="0" u="none" strike="noStrike" kern="1200" baseline="30000" dirty="0">
                          <a:solidFill>
                            <a:srgbClr val="A6A6A6"/>
                          </a:solidFill>
                          <a:latin typeface="+mn-lt"/>
                          <a:ea typeface="+mn-ea"/>
                          <a:cs typeface="+mn-cs"/>
                        </a:rPr>
                        <a:t>understanding /interpretation </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of the facts, of his rights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63" name="Rectangle 62"/>
          <p:cNvSpPr/>
          <p:nvPr/>
        </p:nvSpPr>
        <p:spPr>
          <a:xfrm>
            <a:off x="5325072" y="6365397"/>
            <a:ext cx="602870" cy="389850"/>
          </a:xfrm>
          <a:prstGeom prst="rect">
            <a:avLst/>
          </a:prstGeom>
        </p:spPr>
        <p:txBody>
          <a:bodyPr wrap="square">
            <a:spAutoFit/>
          </a:bodyPr>
          <a:lstStyle/>
          <a:p>
            <a:r>
              <a:rPr lang="en-US" baseline="30000" dirty="0">
                <a:solidFill>
                  <a:schemeClr val="bg1">
                    <a:lumMod val="65000"/>
                  </a:schemeClr>
                </a:solidFill>
              </a:rPr>
              <a:t>11</a:t>
            </a:r>
          </a:p>
        </p:txBody>
      </p:sp>
      <p:pic>
        <p:nvPicPr>
          <p:cNvPr id="64" name="Picture 63"/>
          <p:cNvPicPr>
            <a:picLocks noChangeAspect="1"/>
          </p:cNvPicPr>
          <p:nvPr/>
        </p:nvPicPr>
        <p:blipFill>
          <a:blip r:embed="rId6"/>
          <a:stretch>
            <a:fillRect/>
          </a:stretch>
        </p:blipFill>
        <p:spPr>
          <a:xfrm rot="4987989">
            <a:off x="7603327" y="5703810"/>
            <a:ext cx="292100" cy="431800"/>
          </a:xfrm>
          <a:prstGeom prst="rect">
            <a:avLst/>
          </a:prstGeom>
        </p:spPr>
      </p:pic>
      <p:sp>
        <p:nvSpPr>
          <p:cNvPr id="65" name="Rectangle 64"/>
          <p:cNvSpPr/>
          <p:nvPr/>
        </p:nvSpPr>
        <p:spPr>
          <a:xfrm>
            <a:off x="7737325" y="5748894"/>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66" name="Picture 65"/>
          <p:cNvPicPr>
            <a:picLocks noChangeAspect="1"/>
          </p:cNvPicPr>
          <p:nvPr/>
        </p:nvPicPr>
        <p:blipFill>
          <a:blip r:embed="rId6"/>
          <a:stretch>
            <a:fillRect/>
          </a:stretch>
        </p:blipFill>
        <p:spPr>
          <a:xfrm rot="4987989">
            <a:off x="7292099" y="6441628"/>
            <a:ext cx="292100" cy="431800"/>
          </a:xfrm>
          <a:prstGeom prst="rect">
            <a:avLst/>
          </a:prstGeom>
        </p:spPr>
      </p:pic>
      <p:sp>
        <p:nvSpPr>
          <p:cNvPr id="67" name="Rectangle 66"/>
          <p:cNvSpPr/>
          <p:nvPr/>
        </p:nvSpPr>
        <p:spPr>
          <a:xfrm>
            <a:off x="7411495" y="6539803"/>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68" name="Table 67"/>
          <p:cNvGraphicFramePr>
            <a:graphicFrameLocks noGrp="1"/>
          </p:cNvGraphicFramePr>
          <p:nvPr>
            <p:extLst>
              <p:ext uri="{D42A27DB-BD31-4B8C-83A1-F6EECF244321}">
                <p14:modId xmlns:p14="http://schemas.microsoft.com/office/powerpoint/2010/main" val="2901685169"/>
              </p:ext>
            </p:extLst>
          </p:nvPr>
        </p:nvGraphicFramePr>
        <p:xfrm>
          <a:off x="8105204" y="5857658"/>
          <a:ext cx="1027991" cy="335280"/>
        </p:xfrm>
        <a:graphic>
          <a:graphicData uri="http://schemas.openxmlformats.org/drawingml/2006/table">
            <a:tbl>
              <a:tblPr/>
              <a:tblGrid>
                <a:gridCol w="1027991">
                  <a:extLst>
                    <a:ext uri="{9D8B030D-6E8A-4147-A177-3AD203B41FA5}">
                      <a16:colId xmlns:a16="http://schemas.microsoft.com/office/drawing/2014/main" xmlns="" val="20000"/>
                    </a:ext>
                  </a:extLst>
                </a:gridCol>
              </a:tblGrid>
              <a:tr h="187998">
                <a:tc>
                  <a:txBody>
                    <a:bodyPr/>
                    <a:lstStyle/>
                    <a:p>
                      <a:pPr rtl="0"/>
                      <a:r>
                        <a:rPr lang="en-US" sz="1200" b="0" i="0" u="none" strike="noStrike" kern="1200" baseline="30000" dirty="0">
                          <a:solidFill>
                            <a:schemeClr val="tx1"/>
                          </a:solidFill>
                          <a:latin typeface="+mn-lt"/>
                          <a:ea typeface="+mn-ea"/>
                          <a:cs typeface="+mn-cs"/>
                        </a:rPr>
                        <a:t>I will reconcile the matter / mediation</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69" name="Table 68"/>
          <p:cNvGraphicFramePr>
            <a:graphicFrameLocks noGrp="1"/>
          </p:cNvGraphicFramePr>
          <p:nvPr>
            <p:extLst>
              <p:ext uri="{D42A27DB-BD31-4B8C-83A1-F6EECF244321}">
                <p14:modId xmlns:p14="http://schemas.microsoft.com/office/powerpoint/2010/main" val="1559324398"/>
              </p:ext>
            </p:extLst>
          </p:nvPr>
        </p:nvGraphicFramePr>
        <p:xfrm>
          <a:off x="7843703" y="6539803"/>
          <a:ext cx="1110415" cy="335280"/>
        </p:xfrm>
        <a:graphic>
          <a:graphicData uri="http://schemas.openxmlformats.org/drawingml/2006/table">
            <a:tbl>
              <a:tblPr/>
              <a:tblGrid>
                <a:gridCol w="1110415">
                  <a:extLst>
                    <a:ext uri="{9D8B030D-6E8A-4147-A177-3AD203B41FA5}">
                      <a16:colId xmlns:a16="http://schemas.microsoft.com/office/drawing/2014/main" xmlns="" val="20000"/>
                    </a:ext>
                  </a:extLst>
                </a:gridCol>
              </a:tblGrid>
              <a:tr h="187998">
                <a:tc>
                  <a:txBody>
                    <a:bodyPr/>
                    <a:lstStyle/>
                    <a:p>
                      <a:pPr rtl="0"/>
                      <a:r>
                        <a:rPr lang="en-US" sz="1200" b="0" i="0" u="none" strike="noStrike" kern="1200" baseline="30000" dirty="0">
                          <a:solidFill>
                            <a:schemeClr val="tx1"/>
                          </a:solidFill>
                          <a:latin typeface="+mn-lt"/>
                          <a:ea typeface="+mn-ea"/>
                          <a:cs typeface="+mn-cs"/>
                        </a:rPr>
                        <a:t>Expert Evaluation</a:t>
                      </a:r>
                    </a:p>
                    <a:p>
                      <a:pPr rtl="0"/>
                      <a:r>
                        <a:rPr lang="it-IT" sz="1200" b="0" i="0" u="none" strike="noStrike" kern="1200" baseline="30000" dirty="0" err="1">
                          <a:solidFill>
                            <a:schemeClr val="tx1"/>
                          </a:solidFill>
                          <a:latin typeface="+mn-lt"/>
                          <a:ea typeface="+mn-ea"/>
                          <a:cs typeface="+mn-cs"/>
                        </a:rPr>
                        <a:t>Arbitration</a:t>
                      </a:r>
                      <a:r>
                        <a:rPr lang="it-IT" sz="1200" b="0" i="0" u="none" strike="noStrike" kern="1200" baseline="30000" dirty="0">
                          <a:solidFill>
                            <a:schemeClr val="tx1"/>
                          </a:solidFill>
                          <a:latin typeface="+mn-lt"/>
                          <a:ea typeface="+mn-ea"/>
                          <a:cs typeface="+mn-cs"/>
                        </a:rPr>
                        <a:t> </a:t>
                      </a:r>
                      <a:r>
                        <a:rPr lang="en-US" sz="1200" b="0" i="0" u="none" strike="noStrike" kern="1200" baseline="30000" dirty="0">
                          <a:solidFill>
                            <a:schemeClr val="tx1"/>
                          </a:solidFill>
                          <a:latin typeface="+mn-lt"/>
                          <a:ea typeface="+mn-ea"/>
                          <a:cs typeface="+mn-cs"/>
                        </a:rPr>
                        <a:t>Judgment</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pic>
        <p:nvPicPr>
          <p:cNvPr id="70" name="Picture 69"/>
          <p:cNvPicPr>
            <a:picLocks noChangeAspect="1"/>
          </p:cNvPicPr>
          <p:nvPr/>
        </p:nvPicPr>
        <p:blipFill>
          <a:blip r:embed="rId11"/>
          <a:stretch>
            <a:fillRect/>
          </a:stretch>
        </p:blipFill>
        <p:spPr>
          <a:xfrm>
            <a:off x="4307006" y="3360695"/>
            <a:ext cx="444500" cy="266700"/>
          </a:xfrm>
          <a:prstGeom prst="rect">
            <a:avLst/>
          </a:prstGeom>
        </p:spPr>
      </p:pic>
      <p:sp>
        <p:nvSpPr>
          <p:cNvPr id="71" name="Rectangle 70"/>
          <p:cNvSpPr/>
          <p:nvPr/>
        </p:nvSpPr>
        <p:spPr>
          <a:xfrm>
            <a:off x="3731780" y="3228479"/>
            <a:ext cx="659592" cy="584776"/>
          </a:xfrm>
          <a:prstGeom prst="rect">
            <a:avLst/>
          </a:prstGeom>
        </p:spPr>
        <p:txBody>
          <a:bodyPr wrap="square">
            <a:spAutoFit/>
          </a:bodyPr>
          <a:lstStyle/>
          <a:p>
            <a:pPr algn="r"/>
            <a:r>
              <a:rPr lang="en-US" sz="1200" baseline="30000" dirty="0" err="1">
                <a:solidFill>
                  <a:srgbClr val="008000"/>
                </a:solidFill>
              </a:rPr>
              <a:t>Yes,but</a:t>
            </a:r>
            <a:r>
              <a:rPr lang="en-US" sz="1200" baseline="30000" dirty="0">
                <a:solidFill>
                  <a:srgbClr val="008000"/>
                </a:solidFill>
              </a:rPr>
              <a:t> the other party </a:t>
            </a:r>
            <a:br>
              <a:rPr lang="en-US" sz="1200" baseline="30000" dirty="0">
                <a:solidFill>
                  <a:srgbClr val="008000"/>
                </a:solidFill>
              </a:rPr>
            </a:br>
            <a:r>
              <a:rPr lang="en-US" sz="1200" baseline="30000" dirty="0">
                <a:solidFill>
                  <a:srgbClr val="008000"/>
                </a:solidFill>
              </a:rPr>
              <a:t>and my </a:t>
            </a:r>
            <a:br>
              <a:rPr lang="en-US" sz="1200" baseline="30000" dirty="0">
                <a:solidFill>
                  <a:srgbClr val="008000"/>
                </a:solidFill>
              </a:rPr>
            </a:br>
            <a:r>
              <a:rPr lang="en-US" sz="1200" baseline="30000" dirty="0">
                <a:solidFill>
                  <a:srgbClr val="008000"/>
                </a:solidFill>
              </a:rPr>
              <a:t>debtor also</a:t>
            </a:r>
          </a:p>
        </p:txBody>
      </p:sp>
      <p:graphicFrame>
        <p:nvGraphicFramePr>
          <p:cNvPr id="72" name="Table 71"/>
          <p:cNvGraphicFramePr>
            <a:graphicFrameLocks noGrp="1"/>
          </p:cNvGraphicFramePr>
          <p:nvPr>
            <p:extLst>
              <p:ext uri="{D42A27DB-BD31-4B8C-83A1-F6EECF244321}">
                <p14:modId xmlns:p14="http://schemas.microsoft.com/office/powerpoint/2010/main" val="2571708226"/>
              </p:ext>
            </p:extLst>
          </p:nvPr>
        </p:nvGraphicFramePr>
        <p:xfrm>
          <a:off x="2706460" y="3271076"/>
          <a:ext cx="1019726" cy="57912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23450">
                <a:tc>
                  <a:txBody>
                    <a:bodyPr/>
                    <a:lstStyle/>
                    <a:p>
                      <a:pPr rtl="0"/>
                      <a:r>
                        <a:rPr lang="en-US" sz="1200" b="0" i="0" u="none" strike="noStrike" kern="1200" baseline="30000" dirty="0">
                          <a:solidFill>
                            <a:schemeClr val="tx1"/>
                          </a:solidFill>
                          <a:latin typeface="+mn-lt"/>
                          <a:ea typeface="+mn-ea"/>
                          <a:cs typeface="+mn-cs"/>
                        </a:rPr>
                        <a:t>Does each party know what he owes the other, when and how much?</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73" name="Rectangle 72"/>
          <p:cNvSpPr/>
          <p:nvPr/>
        </p:nvSpPr>
        <p:spPr>
          <a:xfrm>
            <a:off x="3330095" y="3017553"/>
            <a:ext cx="396091" cy="389850"/>
          </a:xfrm>
          <a:prstGeom prst="rect">
            <a:avLst/>
          </a:prstGeom>
        </p:spPr>
        <p:txBody>
          <a:bodyPr wrap="square">
            <a:spAutoFit/>
          </a:bodyPr>
          <a:lstStyle/>
          <a:p>
            <a:r>
              <a:rPr lang="en-US" baseline="30000" dirty="0">
                <a:solidFill>
                  <a:srgbClr val="008000"/>
                </a:solidFill>
              </a:rPr>
              <a:t>5</a:t>
            </a:r>
          </a:p>
        </p:txBody>
      </p:sp>
      <p:pic>
        <p:nvPicPr>
          <p:cNvPr id="76" name="Picture 75"/>
          <p:cNvPicPr>
            <a:picLocks noChangeAspect="1"/>
          </p:cNvPicPr>
          <p:nvPr/>
        </p:nvPicPr>
        <p:blipFill>
          <a:blip r:embed="rId12"/>
          <a:stretch>
            <a:fillRect/>
          </a:stretch>
        </p:blipFill>
        <p:spPr>
          <a:xfrm>
            <a:off x="2529386" y="2988885"/>
            <a:ext cx="399324" cy="239594"/>
          </a:xfrm>
          <a:prstGeom prst="rect">
            <a:avLst/>
          </a:prstGeom>
        </p:spPr>
      </p:pic>
      <p:pic>
        <p:nvPicPr>
          <p:cNvPr id="77" name="Picture 76"/>
          <p:cNvPicPr>
            <a:picLocks noChangeAspect="1"/>
          </p:cNvPicPr>
          <p:nvPr/>
        </p:nvPicPr>
        <p:blipFill>
          <a:blip r:embed="rId13"/>
          <a:stretch>
            <a:fillRect/>
          </a:stretch>
        </p:blipFill>
        <p:spPr>
          <a:xfrm>
            <a:off x="3078650" y="3923925"/>
            <a:ext cx="482600" cy="342900"/>
          </a:xfrm>
          <a:prstGeom prst="rect">
            <a:avLst/>
          </a:prstGeom>
        </p:spPr>
      </p:pic>
      <p:pic>
        <p:nvPicPr>
          <p:cNvPr id="79" name="Picture 78"/>
          <p:cNvPicPr>
            <a:picLocks noChangeAspect="1"/>
          </p:cNvPicPr>
          <p:nvPr/>
        </p:nvPicPr>
        <p:blipFill>
          <a:blip r:embed="rId14"/>
          <a:stretch>
            <a:fillRect/>
          </a:stretch>
        </p:blipFill>
        <p:spPr>
          <a:xfrm>
            <a:off x="2414221" y="3271305"/>
            <a:ext cx="228600" cy="736600"/>
          </a:xfrm>
          <a:prstGeom prst="rect">
            <a:avLst/>
          </a:prstGeom>
        </p:spPr>
      </p:pic>
      <p:pic>
        <p:nvPicPr>
          <p:cNvPr id="80" name="Picture 79"/>
          <p:cNvPicPr>
            <a:picLocks noChangeAspect="1"/>
          </p:cNvPicPr>
          <p:nvPr/>
        </p:nvPicPr>
        <p:blipFill>
          <a:blip r:embed="rId15"/>
          <a:stretch>
            <a:fillRect/>
          </a:stretch>
        </p:blipFill>
        <p:spPr>
          <a:xfrm>
            <a:off x="2104266" y="2261013"/>
            <a:ext cx="139700" cy="482600"/>
          </a:xfrm>
          <a:prstGeom prst="rect">
            <a:avLst/>
          </a:prstGeom>
        </p:spPr>
      </p:pic>
      <p:pic>
        <p:nvPicPr>
          <p:cNvPr id="81" name="Picture 80"/>
          <p:cNvPicPr>
            <a:picLocks noChangeAspect="1"/>
          </p:cNvPicPr>
          <p:nvPr/>
        </p:nvPicPr>
        <p:blipFill>
          <a:blip r:embed="rId16"/>
          <a:stretch>
            <a:fillRect/>
          </a:stretch>
        </p:blipFill>
        <p:spPr>
          <a:xfrm>
            <a:off x="1045245" y="2532373"/>
            <a:ext cx="698500" cy="165100"/>
          </a:xfrm>
          <a:prstGeom prst="rect">
            <a:avLst/>
          </a:prstGeom>
        </p:spPr>
      </p:pic>
      <p:pic>
        <p:nvPicPr>
          <p:cNvPr id="83" name="Picture 82"/>
          <p:cNvPicPr>
            <a:picLocks noChangeAspect="1"/>
          </p:cNvPicPr>
          <p:nvPr/>
        </p:nvPicPr>
        <p:blipFill>
          <a:blip r:embed="rId17"/>
          <a:stretch>
            <a:fillRect/>
          </a:stretch>
        </p:blipFill>
        <p:spPr>
          <a:xfrm>
            <a:off x="1159545" y="3540925"/>
            <a:ext cx="584200" cy="457200"/>
          </a:xfrm>
          <a:prstGeom prst="rect">
            <a:avLst/>
          </a:prstGeom>
        </p:spPr>
      </p:pic>
      <p:pic>
        <p:nvPicPr>
          <p:cNvPr id="87" name="Picture 86"/>
          <p:cNvPicPr>
            <a:picLocks noChangeAspect="1"/>
          </p:cNvPicPr>
          <p:nvPr/>
        </p:nvPicPr>
        <p:blipFill>
          <a:blip r:embed="rId18"/>
          <a:stretch>
            <a:fillRect/>
          </a:stretch>
        </p:blipFill>
        <p:spPr>
          <a:xfrm>
            <a:off x="956345" y="4746106"/>
            <a:ext cx="88900" cy="292100"/>
          </a:xfrm>
          <a:prstGeom prst="rect">
            <a:avLst/>
          </a:prstGeom>
        </p:spPr>
      </p:pic>
      <p:graphicFrame>
        <p:nvGraphicFramePr>
          <p:cNvPr id="88" name="Table 87"/>
          <p:cNvGraphicFramePr>
            <a:graphicFrameLocks noGrp="1"/>
          </p:cNvGraphicFramePr>
          <p:nvPr>
            <p:extLst>
              <p:ext uri="{D42A27DB-BD31-4B8C-83A1-F6EECF244321}">
                <p14:modId xmlns:p14="http://schemas.microsoft.com/office/powerpoint/2010/main" val="3452811892"/>
              </p:ext>
            </p:extLst>
          </p:nvPr>
        </p:nvGraphicFramePr>
        <p:xfrm>
          <a:off x="1618901" y="1970241"/>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fr-FR" sz="1200" b="0" i="0" u="none" strike="noStrike" kern="1200" baseline="30000" dirty="0" err="1">
                          <a:solidFill>
                            <a:schemeClr val="tx1"/>
                          </a:solidFill>
                          <a:latin typeface="+mn-lt"/>
                          <a:ea typeface="+mn-ea"/>
                          <a:cs typeface="+mn-cs"/>
                        </a:rPr>
                        <a:t>Mediation</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sp>
        <p:nvSpPr>
          <p:cNvPr id="89" name="Rectangle 88"/>
          <p:cNvSpPr/>
          <p:nvPr/>
        </p:nvSpPr>
        <p:spPr>
          <a:xfrm>
            <a:off x="2600324" y="2893549"/>
            <a:ext cx="325830" cy="215444"/>
          </a:xfrm>
          <a:prstGeom prst="rect">
            <a:avLst/>
          </a:prstGeom>
        </p:spPr>
        <p:txBody>
          <a:bodyPr wrap="none">
            <a:spAutoFit/>
          </a:bodyPr>
          <a:lstStyle/>
          <a:p>
            <a:r>
              <a:rPr lang="en-US" sz="1200" baseline="30000" dirty="0">
                <a:solidFill>
                  <a:schemeClr val="accent3">
                    <a:lumMod val="75000"/>
                  </a:schemeClr>
                </a:solidFill>
              </a:rPr>
              <a:t>Yes</a:t>
            </a:r>
          </a:p>
        </p:txBody>
      </p:sp>
      <p:sp>
        <p:nvSpPr>
          <p:cNvPr id="90" name="Rectangle 89"/>
          <p:cNvSpPr/>
          <p:nvPr/>
        </p:nvSpPr>
        <p:spPr>
          <a:xfrm>
            <a:off x="2926154" y="4013667"/>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91" name="Table 90"/>
          <p:cNvGraphicFramePr>
            <a:graphicFrameLocks noGrp="1"/>
          </p:cNvGraphicFramePr>
          <p:nvPr>
            <p:extLst>
              <p:ext uri="{D42A27DB-BD31-4B8C-83A1-F6EECF244321}">
                <p14:modId xmlns:p14="http://schemas.microsoft.com/office/powerpoint/2010/main" val="671507792"/>
              </p:ext>
            </p:extLst>
          </p:nvPr>
        </p:nvGraphicFramePr>
        <p:xfrm>
          <a:off x="1394495" y="2733771"/>
          <a:ext cx="1019726" cy="82296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23450">
                <a:tc>
                  <a:txBody>
                    <a:bodyPr/>
                    <a:lstStyle/>
                    <a:p>
                      <a:pPr rtl="0"/>
                      <a:r>
                        <a:rPr lang="en-US" sz="1200" b="0" i="0" u="none" strike="noStrike" kern="1200" baseline="30000" dirty="0">
                          <a:solidFill>
                            <a:schemeClr val="tx1"/>
                          </a:solidFill>
                          <a:latin typeface="+mn-lt"/>
                          <a:ea typeface="+mn-ea"/>
                          <a:cs typeface="+mn-cs"/>
                        </a:rPr>
                        <a:t>Is there a </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personal/</a:t>
                      </a:r>
                      <a:br>
                        <a:rPr lang="en-US" sz="1200" b="0" i="0" u="none" strike="noStrike" kern="1200" baseline="30000" dirty="0">
                          <a:solidFill>
                            <a:schemeClr val="tx1"/>
                          </a:solidFill>
                          <a:latin typeface="+mn-lt"/>
                          <a:ea typeface="+mn-ea"/>
                          <a:cs typeface="+mn-cs"/>
                        </a:rPr>
                      </a:br>
                      <a:r>
                        <a:rPr lang="en-US" sz="1200" b="0" i="0" u="none" strike="noStrike" kern="1200" baseline="30000" dirty="0">
                          <a:solidFill>
                            <a:schemeClr val="tx1"/>
                          </a:solidFill>
                          <a:latin typeface="+mn-lt"/>
                          <a:ea typeface="+mn-ea"/>
                          <a:cs typeface="+mn-cs"/>
                        </a:rPr>
                        <a:t>interpersonal reason for not wanting to come to an agreement?</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sp>
        <p:nvSpPr>
          <p:cNvPr id="92" name="Rectangle 91"/>
          <p:cNvSpPr/>
          <p:nvPr/>
        </p:nvSpPr>
        <p:spPr>
          <a:xfrm>
            <a:off x="1145649" y="2721891"/>
            <a:ext cx="396091" cy="389850"/>
          </a:xfrm>
          <a:prstGeom prst="rect">
            <a:avLst/>
          </a:prstGeom>
        </p:spPr>
        <p:txBody>
          <a:bodyPr wrap="square">
            <a:spAutoFit/>
          </a:bodyPr>
          <a:lstStyle/>
          <a:p>
            <a:r>
              <a:rPr lang="en-US" baseline="30000" dirty="0">
                <a:solidFill>
                  <a:srgbClr val="77933C"/>
                </a:solidFill>
              </a:rPr>
              <a:t>6</a:t>
            </a:r>
          </a:p>
        </p:txBody>
      </p:sp>
      <p:sp>
        <p:nvSpPr>
          <p:cNvPr id="93" name="Rectangle 92"/>
          <p:cNvSpPr/>
          <p:nvPr/>
        </p:nvSpPr>
        <p:spPr>
          <a:xfrm>
            <a:off x="1944111" y="2379942"/>
            <a:ext cx="325830" cy="215444"/>
          </a:xfrm>
          <a:prstGeom prst="rect">
            <a:avLst/>
          </a:prstGeom>
        </p:spPr>
        <p:txBody>
          <a:bodyPr wrap="none">
            <a:spAutoFit/>
          </a:bodyPr>
          <a:lstStyle/>
          <a:p>
            <a:r>
              <a:rPr lang="en-US" sz="1200" baseline="30000" dirty="0">
                <a:solidFill>
                  <a:schemeClr val="accent3">
                    <a:lumMod val="75000"/>
                  </a:schemeClr>
                </a:solidFill>
              </a:rPr>
              <a:t>Yes</a:t>
            </a:r>
          </a:p>
        </p:txBody>
      </p:sp>
      <p:graphicFrame>
        <p:nvGraphicFramePr>
          <p:cNvPr id="94" name="Table 93"/>
          <p:cNvGraphicFramePr>
            <a:graphicFrameLocks noGrp="1"/>
          </p:cNvGraphicFramePr>
          <p:nvPr>
            <p:extLst>
              <p:ext uri="{D42A27DB-BD31-4B8C-83A1-F6EECF244321}">
                <p14:modId xmlns:p14="http://schemas.microsoft.com/office/powerpoint/2010/main" val="1077109913"/>
              </p:ext>
            </p:extLst>
          </p:nvPr>
        </p:nvGraphicFramePr>
        <p:xfrm>
          <a:off x="1998723" y="4102815"/>
          <a:ext cx="927431" cy="640080"/>
        </p:xfrm>
        <a:graphic>
          <a:graphicData uri="http://schemas.openxmlformats.org/drawingml/2006/table">
            <a:tbl>
              <a:tblPr/>
              <a:tblGrid>
                <a:gridCol w="927431">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chemeClr val="bg1">
                              <a:lumMod val="65000"/>
                            </a:schemeClr>
                          </a:solidFill>
                          <a:latin typeface="+mn-lt"/>
                          <a:ea typeface="+mn-ea"/>
                          <a:cs typeface="+mn-cs"/>
                        </a:rPr>
                        <a:t>Meeting</a:t>
                      </a:r>
                      <a:r>
                        <a:rPr lang="en-US" sz="1200" b="0" i="0" u="none" strike="noStrike" kern="1200" baseline="0" dirty="0">
                          <a:solidFill>
                            <a:schemeClr val="bg1">
                              <a:lumMod val="65000"/>
                            </a:schemeClr>
                          </a:solidFill>
                          <a:latin typeface="+mn-lt"/>
                          <a:ea typeface="+mn-ea"/>
                          <a:cs typeface="+mn-cs"/>
                        </a:rPr>
                        <a:t> </a:t>
                      </a:r>
                      <a:r>
                        <a:rPr lang="en-US" sz="1200" b="0" i="0" u="none" strike="noStrike" kern="1200" baseline="30000" dirty="0">
                          <a:solidFill>
                            <a:schemeClr val="bg1">
                              <a:lumMod val="65000"/>
                            </a:schemeClr>
                          </a:solidFill>
                          <a:latin typeface="+mn-lt"/>
                          <a:ea typeface="+mn-ea"/>
                          <a:cs typeface="+mn-cs"/>
                        </a:rPr>
                        <a:t>to share </a:t>
                      </a:r>
                      <a:br>
                        <a:rPr lang="en-US" sz="1200" b="0" i="0" u="none" strike="noStrike" kern="1200" baseline="30000" dirty="0">
                          <a:solidFill>
                            <a:schemeClr val="bg1">
                              <a:lumMod val="65000"/>
                            </a:schemeClr>
                          </a:solidFill>
                          <a:latin typeface="+mn-lt"/>
                          <a:ea typeface="+mn-ea"/>
                          <a:cs typeface="+mn-cs"/>
                        </a:rPr>
                      </a:br>
                      <a:r>
                        <a:rPr lang="en-US" sz="1200" b="0" i="0" u="none" strike="noStrike" kern="1200" baseline="30000" dirty="0">
                          <a:solidFill>
                            <a:schemeClr val="bg1">
                              <a:lumMod val="65000"/>
                            </a:schemeClr>
                          </a:solidFill>
                          <a:latin typeface="+mn-lt"/>
                          <a:ea typeface="+mn-ea"/>
                          <a:cs typeface="+mn-cs"/>
                        </a:rPr>
                        <a:t>information</a:t>
                      </a:r>
                    </a:p>
                    <a:p>
                      <a:pPr rtl="0"/>
                      <a:r>
                        <a:rPr lang="en-US" sz="1200" b="0" i="0" u="none" strike="noStrike" kern="1200" baseline="30000" dirty="0">
                          <a:solidFill>
                            <a:schemeClr val="bg1">
                              <a:lumMod val="65000"/>
                            </a:schemeClr>
                          </a:solidFill>
                          <a:latin typeface="+mn-lt"/>
                          <a:ea typeface="+mn-ea"/>
                          <a:cs typeface="+mn-cs"/>
                        </a:rPr>
                        <a:t>Technical / legal opinion</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97" name="Rectangle 96"/>
          <p:cNvSpPr/>
          <p:nvPr/>
        </p:nvSpPr>
        <p:spPr>
          <a:xfrm>
            <a:off x="1094793" y="2335114"/>
            <a:ext cx="304991" cy="215444"/>
          </a:xfrm>
          <a:prstGeom prst="rect">
            <a:avLst/>
          </a:prstGeom>
        </p:spPr>
        <p:txBody>
          <a:bodyPr wrap="none">
            <a:spAutoFit/>
          </a:bodyPr>
          <a:lstStyle/>
          <a:p>
            <a:r>
              <a:rPr lang="en-US" sz="1200" baseline="30000" dirty="0">
                <a:solidFill>
                  <a:schemeClr val="accent6">
                    <a:lumMod val="75000"/>
                  </a:schemeClr>
                </a:solidFill>
              </a:rPr>
              <a:t>No</a:t>
            </a:r>
          </a:p>
        </p:txBody>
      </p:sp>
      <p:sp>
        <p:nvSpPr>
          <p:cNvPr id="98" name="Rectangle 97"/>
          <p:cNvSpPr/>
          <p:nvPr/>
        </p:nvSpPr>
        <p:spPr>
          <a:xfrm>
            <a:off x="1287644" y="3948642"/>
            <a:ext cx="304991" cy="215444"/>
          </a:xfrm>
          <a:prstGeom prst="rect">
            <a:avLst/>
          </a:prstGeom>
        </p:spPr>
        <p:txBody>
          <a:bodyPr wrap="none">
            <a:spAutoFit/>
          </a:bodyPr>
          <a:lstStyle/>
          <a:p>
            <a:r>
              <a:rPr lang="en-US" sz="1200" baseline="30000" dirty="0">
                <a:solidFill>
                  <a:schemeClr val="accent6">
                    <a:lumMod val="75000"/>
                  </a:schemeClr>
                </a:solidFill>
              </a:rPr>
              <a:t>No</a:t>
            </a:r>
          </a:p>
        </p:txBody>
      </p:sp>
      <p:graphicFrame>
        <p:nvGraphicFramePr>
          <p:cNvPr id="99" name="Table 98"/>
          <p:cNvGraphicFramePr>
            <a:graphicFrameLocks noGrp="1"/>
          </p:cNvGraphicFramePr>
          <p:nvPr>
            <p:extLst>
              <p:ext uri="{D42A27DB-BD31-4B8C-83A1-F6EECF244321}">
                <p14:modId xmlns:p14="http://schemas.microsoft.com/office/powerpoint/2010/main" val="2375271449"/>
              </p:ext>
            </p:extLst>
          </p:nvPr>
        </p:nvGraphicFramePr>
        <p:xfrm>
          <a:off x="348565" y="2024403"/>
          <a:ext cx="759644" cy="33528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pt-BR" sz="1200" b="0" i="0" u="none" strike="noStrike" kern="1200" baseline="30000" dirty="0" err="1">
                          <a:solidFill>
                            <a:schemeClr val="tx1"/>
                          </a:solidFill>
                          <a:latin typeface="+mn-lt"/>
                          <a:ea typeface="+mn-ea"/>
                          <a:cs typeface="+mn-cs"/>
                        </a:rPr>
                        <a:t>Negociation</a:t>
                      </a:r>
                      <a:endParaRPr lang="pt-BR" sz="1200" b="0" i="0" u="none" strike="noStrike" kern="1200" baseline="30000" dirty="0">
                        <a:solidFill>
                          <a:schemeClr val="tx1"/>
                        </a:solidFill>
                        <a:latin typeface="+mn-lt"/>
                        <a:ea typeface="+mn-ea"/>
                        <a:cs typeface="+mn-cs"/>
                      </a:endParaRPr>
                    </a:p>
                    <a:p>
                      <a:pPr rtl="0"/>
                      <a:r>
                        <a:rPr lang="fr-FR" sz="1200" b="0" i="0" u="none" strike="noStrike" kern="1200" baseline="30000" dirty="0">
                          <a:solidFill>
                            <a:schemeClr val="tx1"/>
                          </a:solidFill>
                          <a:latin typeface="+mn-lt"/>
                          <a:ea typeface="+mn-ea"/>
                          <a:cs typeface="+mn-cs"/>
                        </a:rPr>
                        <a:t>Conciliation</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100" name="Table 99"/>
          <p:cNvGraphicFramePr>
            <a:graphicFrameLocks noGrp="1"/>
          </p:cNvGraphicFramePr>
          <p:nvPr>
            <p:extLst>
              <p:ext uri="{D42A27DB-BD31-4B8C-83A1-F6EECF244321}">
                <p14:modId xmlns:p14="http://schemas.microsoft.com/office/powerpoint/2010/main" val="3445675001"/>
              </p:ext>
            </p:extLst>
          </p:nvPr>
        </p:nvGraphicFramePr>
        <p:xfrm>
          <a:off x="284405" y="5148726"/>
          <a:ext cx="759644" cy="33528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it-IT" sz="1200" b="0" i="0" u="none" strike="noStrike" kern="1200" baseline="30000" dirty="0" err="1">
                          <a:solidFill>
                            <a:schemeClr val="tx1"/>
                          </a:solidFill>
                          <a:latin typeface="+mn-lt"/>
                          <a:ea typeface="+mn-ea"/>
                          <a:cs typeface="+mn-cs"/>
                        </a:rPr>
                        <a:t>Arbitration</a:t>
                      </a:r>
                      <a:endParaRPr lang="it-IT" sz="1200" b="0" i="0" u="none" strike="noStrike" kern="1200" baseline="30000" dirty="0">
                        <a:solidFill>
                          <a:schemeClr val="tx1"/>
                        </a:solidFill>
                        <a:latin typeface="+mn-lt"/>
                        <a:ea typeface="+mn-ea"/>
                        <a:cs typeface="+mn-cs"/>
                      </a:endParaRPr>
                    </a:p>
                    <a:p>
                      <a:pPr rtl="0"/>
                      <a:r>
                        <a:rPr lang="en-US" sz="1200" b="0" i="0" u="none" strike="noStrike" kern="1200" baseline="30000" dirty="0">
                          <a:solidFill>
                            <a:schemeClr val="tx1"/>
                          </a:solidFill>
                          <a:latin typeface="+mn-lt"/>
                          <a:ea typeface="+mn-ea"/>
                          <a:cs typeface="+mn-cs"/>
                        </a:rPr>
                        <a:t>Judgment</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101" name="Table 100"/>
          <p:cNvGraphicFramePr>
            <a:graphicFrameLocks noGrp="1"/>
          </p:cNvGraphicFramePr>
          <p:nvPr>
            <p:extLst>
              <p:ext uri="{D42A27DB-BD31-4B8C-83A1-F6EECF244321}">
                <p14:modId xmlns:p14="http://schemas.microsoft.com/office/powerpoint/2010/main" val="1609581902"/>
              </p:ext>
            </p:extLst>
          </p:nvPr>
        </p:nvGraphicFramePr>
        <p:xfrm>
          <a:off x="415749" y="2819466"/>
          <a:ext cx="679042" cy="944880"/>
        </p:xfrm>
        <a:graphic>
          <a:graphicData uri="http://schemas.openxmlformats.org/drawingml/2006/table">
            <a:tbl>
              <a:tblPr/>
              <a:tblGrid>
                <a:gridCol w="679042">
                  <a:extLst>
                    <a:ext uri="{9D8B030D-6E8A-4147-A177-3AD203B41FA5}">
                      <a16:colId xmlns:a16="http://schemas.microsoft.com/office/drawing/2014/main" xmlns="" val="20000"/>
                    </a:ext>
                  </a:extLst>
                </a:gridCol>
              </a:tblGrid>
              <a:tr h="347003">
                <a:tc>
                  <a:txBody>
                    <a:bodyPr/>
                    <a:lstStyle/>
                    <a:p>
                      <a:pPr rtl="0"/>
                      <a:r>
                        <a:rPr lang="en-US" sz="1200" b="0" i="0" u="none" strike="noStrike" kern="1200" baseline="30000" dirty="0">
                          <a:solidFill>
                            <a:srgbClr val="A6A6A6"/>
                          </a:solidFill>
                          <a:latin typeface="+mn-lt"/>
                          <a:ea typeface="+mn-ea"/>
                          <a:cs typeface="+mn-cs"/>
                        </a:rPr>
                        <a:t>Is there a material/financial obstacle to resolving the dispute?</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102" name="Table 101"/>
          <p:cNvGraphicFramePr>
            <a:graphicFrameLocks noGrp="1"/>
          </p:cNvGraphicFramePr>
          <p:nvPr>
            <p:extLst>
              <p:ext uri="{D42A27DB-BD31-4B8C-83A1-F6EECF244321}">
                <p14:modId xmlns:p14="http://schemas.microsoft.com/office/powerpoint/2010/main" val="2788330869"/>
              </p:ext>
            </p:extLst>
          </p:nvPr>
        </p:nvGraphicFramePr>
        <p:xfrm>
          <a:off x="425198" y="3934500"/>
          <a:ext cx="669595" cy="822960"/>
        </p:xfrm>
        <a:graphic>
          <a:graphicData uri="http://schemas.openxmlformats.org/drawingml/2006/table">
            <a:tbl>
              <a:tblPr/>
              <a:tblGrid>
                <a:gridCol w="669595">
                  <a:extLst>
                    <a:ext uri="{9D8B030D-6E8A-4147-A177-3AD203B41FA5}">
                      <a16:colId xmlns:a16="http://schemas.microsoft.com/office/drawing/2014/main" xmlns="" val="20000"/>
                    </a:ext>
                  </a:extLst>
                </a:gridCol>
              </a:tblGrid>
              <a:tr h="697866">
                <a:tc>
                  <a:txBody>
                    <a:bodyPr/>
                    <a:lstStyle/>
                    <a:p>
                      <a:pPr rtl="0"/>
                      <a:r>
                        <a:rPr lang="en-US" sz="1200" b="0" i="0" u="none" strike="noStrike" kern="1200" baseline="30000" dirty="0">
                          <a:solidFill>
                            <a:srgbClr val="A6A6A6"/>
                          </a:solidFill>
                          <a:latin typeface="+mn-lt"/>
                          <a:ea typeface="+mn-ea"/>
                          <a:cs typeface="+mn-cs"/>
                        </a:rPr>
                        <a:t>Does the dispute rest on a matter </a:t>
                      </a:r>
                      <a:br>
                        <a:rPr lang="en-US" sz="1200" b="0" i="0" u="none" strike="noStrike" kern="1200" baseline="30000" dirty="0">
                          <a:solidFill>
                            <a:srgbClr val="A6A6A6"/>
                          </a:solidFill>
                          <a:latin typeface="+mn-lt"/>
                          <a:ea typeface="+mn-ea"/>
                          <a:cs typeface="+mn-cs"/>
                        </a:rPr>
                      </a:br>
                      <a:r>
                        <a:rPr lang="en-US" sz="1200" b="0" i="0" u="none" strike="noStrike" kern="1200" baseline="30000" dirty="0">
                          <a:solidFill>
                            <a:srgbClr val="A6A6A6"/>
                          </a:solidFill>
                          <a:latin typeface="+mn-lt"/>
                          <a:ea typeface="+mn-ea"/>
                          <a:cs typeface="+mn-cs"/>
                        </a:rPr>
                        <a:t>of principle?    </a:t>
                      </a: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3" name="Rectangle 102"/>
          <p:cNvSpPr/>
          <p:nvPr/>
        </p:nvSpPr>
        <p:spPr>
          <a:xfrm>
            <a:off x="542779" y="2593567"/>
            <a:ext cx="602870" cy="389850"/>
          </a:xfrm>
          <a:prstGeom prst="rect">
            <a:avLst/>
          </a:prstGeom>
        </p:spPr>
        <p:txBody>
          <a:bodyPr wrap="square">
            <a:spAutoFit/>
          </a:bodyPr>
          <a:lstStyle/>
          <a:p>
            <a:r>
              <a:rPr lang="en-US" baseline="30000" dirty="0">
                <a:solidFill>
                  <a:schemeClr val="bg1">
                    <a:lumMod val="65000"/>
                  </a:schemeClr>
                </a:solidFill>
              </a:rPr>
              <a:t>7</a:t>
            </a:r>
          </a:p>
        </p:txBody>
      </p:sp>
      <p:sp>
        <p:nvSpPr>
          <p:cNvPr id="104" name="Rectangle 103"/>
          <p:cNvSpPr/>
          <p:nvPr/>
        </p:nvSpPr>
        <p:spPr>
          <a:xfrm>
            <a:off x="442375" y="4716098"/>
            <a:ext cx="400926" cy="389850"/>
          </a:xfrm>
          <a:prstGeom prst="rect">
            <a:avLst/>
          </a:prstGeom>
        </p:spPr>
        <p:txBody>
          <a:bodyPr wrap="square">
            <a:spAutoFit/>
          </a:bodyPr>
          <a:lstStyle/>
          <a:p>
            <a:r>
              <a:rPr lang="en-US" baseline="30000" dirty="0">
                <a:solidFill>
                  <a:schemeClr val="bg1">
                    <a:lumMod val="65000"/>
                  </a:schemeClr>
                </a:solidFill>
              </a:rPr>
              <a:t>8</a:t>
            </a:r>
          </a:p>
        </p:txBody>
      </p:sp>
      <p:sp>
        <p:nvSpPr>
          <p:cNvPr id="105" name="Rectangle 104"/>
          <p:cNvSpPr/>
          <p:nvPr/>
        </p:nvSpPr>
        <p:spPr>
          <a:xfrm>
            <a:off x="962194" y="4843082"/>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107" name="Picture 106"/>
          <p:cNvPicPr>
            <a:picLocks noChangeAspect="1"/>
          </p:cNvPicPr>
          <p:nvPr/>
        </p:nvPicPr>
        <p:blipFill>
          <a:blip r:embed="rId19"/>
          <a:stretch>
            <a:fillRect/>
          </a:stretch>
        </p:blipFill>
        <p:spPr>
          <a:xfrm>
            <a:off x="425198" y="2462736"/>
            <a:ext cx="127000" cy="279400"/>
          </a:xfrm>
          <a:prstGeom prst="rect">
            <a:avLst/>
          </a:prstGeom>
        </p:spPr>
      </p:pic>
      <p:sp>
        <p:nvSpPr>
          <p:cNvPr id="108" name="Rectangle 107"/>
          <p:cNvSpPr/>
          <p:nvPr/>
        </p:nvSpPr>
        <p:spPr>
          <a:xfrm>
            <a:off x="409561" y="2390102"/>
            <a:ext cx="325830" cy="215444"/>
          </a:xfrm>
          <a:prstGeom prst="rect">
            <a:avLst/>
          </a:prstGeom>
        </p:spPr>
        <p:txBody>
          <a:bodyPr wrap="none">
            <a:spAutoFit/>
          </a:bodyPr>
          <a:lstStyle/>
          <a:p>
            <a:r>
              <a:rPr lang="en-US" sz="1200" baseline="30000" dirty="0">
                <a:solidFill>
                  <a:schemeClr val="accent3">
                    <a:lumMod val="75000"/>
                  </a:schemeClr>
                </a:solidFill>
              </a:rPr>
              <a:t>Yes</a:t>
            </a:r>
          </a:p>
        </p:txBody>
      </p:sp>
      <p:pic>
        <p:nvPicPr>
          <p:cNvPr id="109" name="Picture 108"/>
          <p:cNvPicPr>
            <a:picLocks noChangeAspect="1"/>
          </p:cNvPicPr>
          <p:nvPr/>
        </p:nvPicPr>
        <p:blipFill>
          <a:blip r:embed="rId20"/>
          <a:stretch>
            <a:fillRect/>
          </a:stretch>
        </p:blipFill>
        <p:spPr>
          <a:xfrm>
            <a:off x="2998143" y="3900551"/>
            <a:ext cx="1688403" cy="764747"/>
          </a:xfrm>
          <a:prstGeom prst="rect">
            <a:avLst/>
          </a:prstGeom>
        </p:spPr>
      </p:pic>
      <p:sp>
        <p:nvSpPr>
          <p:cNvPr id="110" name="Rectangle 109"/>
          <p:cNvSpPr/>
          <p:nvPr/>
        </p:nvSpPr>
        <p:spPr>
          <a:xfrm>
            <a:off x="877220" y="7277022"/>
            <a:ext cx="2528847" cy="6535122"/>
          </a:xfrm>
          <a:prstGeom prst="rect">
            <a:avLst/>
          </a:prstGeom>
        </p:spPr>
        <p:txBody>
          <a:bodyPr wrap="square">
            <a:spAutoFit/>
          </a:bodyPr>
          <a:lstStyle/>
          <a:p>
            <a:r>
              <a:rPr lang="en-US" sz="1600" b="1" baseline="30000" dirty="0">
                <a:solidFill>
                  <a:schemeClr val="tx2">
                    <a:lumMod val="60000"/>
                    <a:lumOff val="40000"/>
                  </a:schemeClr>
                </a:solidFill>
              </a:rPr>
              <a:t>Reading the decision tree </a:t>
            </a:r>
            <a:br>
              <a:rPr lang="en-US" sz="1600" b="1" baseline="30000" dirty="0">
                <a:solidFill>
                  <a:schemeClr val="tx2">
                    <a:lumMod val="60000"/>
                    <a:lumOff val="40000"/>
                  </a:schemeClr>
                </a:solidFill>
              </a:rPr>
            </a:br>
            <a:r>
              <a:rPr lang="en-US" sz="1600" b="1" baseline="30000" dirty="0">
                <a:solidFill>
                  <a:schemeClr val="tx2">
                    <a:lumMod val="60000"/>
                    <a:lumOff val="40000"/>
                  </a:schemeClr>
                </a:solidFill>
              </a:rPr>
              <a:t>(defendant)–dispute </a:t>
            </a:r>
            <a:br>
              <a:rPr lang="en-US" sz="1600" b="1" baseline="30000" dirty="0">
                <a:solidFill>
                  <a:schemeClr val="tx2">
                    <a:lumMod val="60000"/>
                    <a:lumOff val="40000"/>
                  </a:schemeClr>
                </a:solidFill>
              </a:rPr>
            </a:br>
            <a:r>
              <a:rPr lang="en-US" sz="1600" b="1" baseline="30000" dirty="0">
                <a:solidFill>
                  <a:schemeClr val="tx2">
                    <a:lumMod val="60000"/>
                    <a:lumOff val="40000"/>
                  </a:schemeClr>
                </a:solidFill>
              </a:rPr>
              <a:t>resolution</a:t>
            </a:r>
          </a:p>
          <a:p>
            <a:endParaRPr lang="en-US" sz="1200" baseline="30000" dirty="0"/>
          </a:p>
          <a:p>
            <a:r>
              <a:rPr lang="en-US" sz="1200" b="1" baseline="30000" dirty="0">
                <a:solidFill>
                  <a:srgbClr val="558ED5"/>
                </a:solidFill>
              </a:rPr>
              <a:t>Guidelines for the attention of advisors / coaches</a:t>
            </a:r>
          </a:p>
          <a:p>
            <a:r>
              <a:rPr lang="en-US" sz="1200" b="1" baseline="30000" dirty="0">
                <a:solidFill>
                  <a:srgbClr val="558ED5"/>
                </a:solidFill>
              </a:rPr>
              <a:t>The decision tree is designed as a set of questions intended to guide the businessperson in resolving disputes. The questions enable one to identify the elements necessary to the solution and, depending on the responses, to suggest appropriate methods of resolution.</a:t>
            </a:r>
          </a:p>
          <a:p>
            <a:endParaRPr lang="en-US" sz="1200" baseline="30000" dirty="0"/>
          </a:p>
          <a:p>
            <a:endParaRPr lang="en-US" sz="1200" baseline="30000" dirty="0"/>
          </a:p>
          <a:p>
            <a:endParaRPr lang="en-US" sz="1200" baseline="30000" dirty="0"/>
          </a:p>
          <a:p>
            <a:r>
              <a:rPr lang="en-US" sz="1600" baseline="30000" dirty="0">
                <a:solidFill>
                  <a:schemeClr val="accent3">
                    <a:lumMod val="75000"/>
                  </a:schemeClr>
                </a:solidFill>
              </a:rPr>
              <a:t>I am the debtor</a:t>
            </a:r>
          </a:p>
          <a:p>
            <a:r>
              <a:rPr lang="en-US" sz="1200" baseline="30000" dirty="0"/>
              <a:t>  </a:t>
            </a:r>
            <a:br>
              <a:rPr lang="en-US" sz="1200" baseline="30000" dirty="0"/>
            </a:br>
            <a:r>
              <a:rPr lang="en-US" sz="1600" baseline="30000" dirty="0">
                <a:solidFill>
                  <a:srgbClr val="77933C"/>
                </a:solidFill>
              </a:rPr>
              <a:t>1 - Do I owe anything? Have I committed a wrong? noncompliance? an error?</a:t>
            </a:r>
            <a:endParaRPr lang="en-US" sz="1200" baseline="30000" dirty="0"/>
          </a:p>
          <a:p>
            <a:r>
              <a:rPr lang="en-US" sz="1200" baseline="30000" dirty="0"/>
              <a:t>This question does not call for a legal analysis, strictly speaking. A dispute is not limited to the legal sphere. A dispute can result from interpersonal, technical or factual issues even if it will be </a:t>
            </a:r>
            <a:r>
              <a:rPr lang="en-US" sz="1200" baseline="30000" dirty="0" err="1"/>
              <a:t>analysed</a:t>
            </a:r>
            <a:r>
              <a:rPr lang="en-US" sz="1200" baseline="30000" dirty="0"/>
              <a:t> by a court from the viewpoint of responsibilities.</a:t>
            </a:r>
          </a:p>
          <a:p>
            <a:endParaRPr lang="en-US" sz="1200" baseline="30000" dirty="0"/>
          </a:p>
          <a:p>
            <a:r>
              <a:rPr lang="en-US" sz="1600" baseline="30000" dirty="0">
                <a:solidFill>
                  <a:srgbClr val="77933C"/>
                </a:solidFill>
              </a:rPr>
              <a:t>  </a:t>
            </a:r>
            <a:br>
              <a:rPr lang="en-US" sz="1600" baseline="30000" dirty="0">
                <a:solidFill>
                  <a:srgbClr val="77933C"/>
                </a:solidFill>
              </a:rPr>
            </a:br>
            <a:r>
              <a:rPr lang="en-US" sz="1600" baseline="30000" dirty="0">
                <a:solidFill>
                  <a:srgbClr val="77933C"/>
                </a:solidFill>
              </a:rPr>
              <a:t>2 - I know how much I owe and to whom</a:t>
            </a:r>
          </a:p>
          <a:p>
            <a:r>
              <a:rPr lang="en-US" sz="1200" baseline="30000" dirty="0"/>
              <a:t>This is the stage for gathering and </a:t>
            </a:r>
            <a:r>
              <a:rPr lang="en-US" sz="1200" baseline="30000" dirty="0" err="1"/>
              <a:t>analysing</a:t>
            </a:r>
            <a:r>
              <a:rPr lang="en-US" sz="1200" baseline="30000" dirty="0"/>
              <a:t> information. The businessperson must have a clear picture of one’s situation. When in doubt, one must supplement this information either oneself or by recourse to a tax, financial, legal advisor.</a:t>
            </a:r>
          </a:p>
          <a:p>
            <a:pPr lvl="1"/>
            <a:endParaRPr lang="en-US" sz="1200" baseline="30000" dirty="0"/>
          </a:p>
          <a:p>
            <a:r>
              <a:rPr lang="en-US" sz="1600" baseline="30000" dirty="0"/>
              <a:t>  </a:t>
            </a:r>
            <a:br>
              <a:rPr lang="en-US" sz="1600" baseline="30000" dirty="0"/>
            </a:br>
            <a:r>
              <a:rPr lang="en-US" sz="1600" baseline="30000" dirty="0">
                <a:solidFill>
                  <a:schemeClr val="accent3">
                    <a:lumMod val="75000"/>
                  </a:schemeClr>
                </a:solidFill>
              </a:rPr>
              <a:t>3 - There is a personal reason for not paying</a:t>
            </a:r>
            <a:r>
              <a:rPr lang="en-US" sz="1600" baseline="30000" dirty="0"/>
              <a:t/>
            </a:r>
            <a:br>
              <a:rPr lang="en-US" sz="1600" baseline="30000" dirty="0"/>
            </a:br>
            <a:r>
              <a:rPr lang="en-US" sz="1200" baseline="30000" dirty="0"/>
              <a:t>The assumption is that the businessperson knows that one is the debtor but does not want to pay the debt. There is a personal/emotional conflict which must be calmed.</a:t>
            </a:r>
          </a:p>
          <a:p>
            <a:r>
              <a:rPr lang="en-US" sz="1600" baseline="30000" dirty="0"/>
              <a:t>  </a:t>
            </a:r>
            <a:br>
              <a:rPr lang="en-US" sz="1600" baseline="30000" dirty="0"/>
            </a:br>
            <a:r>
              <a:rPr lang="en-US" sz="1600" baseline="30000" dirty="0">
                <a:solidFill>
                  <a:schemeClr val="bg1">
                    <a:lumMod val="65000"/>
                  </a:schemeClr>
                </a:solidFill>
              </a:rPr>
              <a:t>4 - I have the necessary resources to pay</a:t>
            </a:r>
            <a:br>
              <a:rPr lang="en-US" sz="1600" baseline="30000" dirty="0">
                <a:solidFill>
                  <a:schemeClr val="bg1">
                    <a:lumMod val="65000"/>
                  </a:schemeClr>
                </a:solidFill>
              </a:rPr>
            </a:br>
            <a:r>
              <a:rPr lang="en-US" sz="1200" baseline="30000" dirty="0"/>
              <a:t>In matters of recovering uncontested debts, the problem is normally located at this level. The businessperson as debtor must take the initiative and contact the creditor in order to avoid one’s position from worsening significantly, which would result in a court case (high costs, risk of seizure, risk of a credit inquiry which can lead to bankruptcy).</a:t>
            </a:r>
          </a:p>
        </p:txBody>
      </p:sp>
      <p:sp>
        <p:nvSpPr>
          <p:cNvPr id="111" name="Rectangle 110"/>
          <p:cNvSpPr/>
          <p:nvPr/>
        </p:nvSpPr>
        <p:spPr>
          <a:xfrm>
            <a:off x="4147958" y="8302944"/>
            <a:ext cx="2427381" cy="5509200"/>
          </a:xfrm>
          <a:prstGeom prst="rect">
            <a:avLst/>
          </a:prstGeom>
        </p:spPr>
        <p:txBody>
          <a:bodyPr wrap="square">
            <a:spAutoFit/>
          </a:bodyPr>
          <a:lstStyle/>
          <a:p>
            <a:r>
              <a:rPr lang="en-US" sz="1600" baseline="30000" dirty="0">
                <a:solidFill>
                  <a:srgbClr val="77933C"/>
                </a:solidFill>
              </a:rPr>
              <a:t>I am not the debtor</a:t>
            </a:r>
          </a:p>
          <a:p>
            <a:r>
              <a:rPr lang="en-US" sz="1200" baseline="30000" dirty="0"/>
              <a:t> </a:t>
            </a:r>
            <a:br>
              <a:rPr lang="en-US" sz="1200" baseline="30000" dirty="0"/>
            </a:br>
            <a:r>
              <a:rPr lang="en-US" sz="1600" baseline="30000" dirty="0">
                <a:solidFill>
                  <a:schemeClr val="bg1">
                    <a:lumMod val="65000"/>
                  </a:schemeClr>
                </a:solidFill>
              </a:rPr>
              <a:t>9 - I know why the other party believes himself, incorrectly, to be a creditor</a:t>
            </a:r>
            <a:br>
              <a:rPr lang="en-US" sz="1600" baseline="30000" dirty="0">
                <a:solidFill>
                  <a:schemeClr val="bg1">
                    <a:lumMod val="65000"/>
                  </a:schemeClr>
                </a:solidFill>
              </a:rPr>
            </a:br>
            <a:r>
              <a:rPr lang="en-US" sz="1200" baseline="30000" dirty="0"/>
              <a:t>The dispute is resolved by sharing information. Each party improves his level of information so that what appeared clear at time t is either confirmed or disproved at time t+1.</a:t>
            </a:r>
            <a:br>
              <a:rPr lang="en-US" sz="1200" baseline="30000" dirty="0"/>
            </a:br>
            <a:r>
              <a:rPr lang="en-US" sz="1200" baseline="30000" dirty="0"/>
              <a:t>This process assumes that one is capable of questioning one’s certainties. This also means that the businessperson must be capable of listening and be sufficiently interested in hearing the other’s point of view. This can resolve a number of misunderstandings.</a:t>
            </a:r>
          </a:p>
          <a:p>
            <a:pPr lvl="1"/>
            <a:endParaRPr lang="en-US" sz="1200" baseline="30000" dirty="0"/>
          </a:p>
          <a:p>
            <a:r>
              <a:rPr lang="en-US" sz="1600" baseline="30000" dirty="0">
                <a:solidFill>
                  <a:schemeClr val="accent3">
                    <a:lumMod val="75000"/>
                  </a:schemeClr>
                </a:solidFill>
              </a:rPr>
              <a:t>10 - The other party has a personal reason for demanding something from me</a:t>
            </a:r>
            <a:r>
              <a:rPr lang="en-US" sz="1200" baseline="30000" dirty="0"/>
              <a:t/>
            </a:r>
            <a:br>
              <a:rPr lang="en-US" sz="1200" baseline="30000" dirty="0"/>
            </a:br>
            <a:r>
              <a:rPr lang="en-US" sz="1200" baseline="30000" dirty="0"/>
              <a:t>In plain language, the other party is angry with you. </a:t>
            </a:r>
            <a:br>
              <a:rPr lang="en-US" sz="1200" baseline="30000" dirty="0"/>
            </a:br>
            <a:r>
              <a:rPr lang="en-US" sz="1200" baseline="30000" dirty="0"/>
              <a:t>A commercial dispute or civil case can be a contrived means, a pretext, to settle a dispute where the actual motivation is strictly of a personal nature. </a:t>
            </a:r>
            <a:br>
              <a:rPr lang="en-US" sz="1200" baseline="30000" dirty="0"/>
            </a:br>
            <a:r>
              <a:rPr lang="en-US" sz="1200" baseline="30000" dirty="0"/>
              <a:t>There is a significant step between not agreeing, considering yourself to be “entitled to” and being in open dispute. One can feel offended, frustrated, disappointed. A legal dispute is the casus belli to </a:t>
            </a:r>
            <a:r>
              <a:rPr lang="en-US" sz="1200" baseline="30000" dirty="0" err="1"/>
              <a:t>externalise</a:t>
            </a:r>
            <a:r>
              <a:rPr lang="en-US" sz="1200" baseline="30000" dirty="0"/>
              <a:t> one’s emotions with a sense of legitimacy. Mediation is exactly right to resolve this type of dispute.</a:t>
            </a:r>
          </a:p>
          <a:p>
            <a:pPr lvl="1"/>
            <a:endParaRPr lang="en-US" sz="1200" baseline="30000" dirty="0"/>
          </a:p>
          <a:p>
            <a:r>
              <a:rPr lang="en-US" sz="1200" baseline="30000" dirty="0"/>
              <a:t>  </a:t>
            </a:r>
            <a:br>
              <a:rPr lang="en-US" sz="1200" baseline="30000" dirty="0"/>
            </a:br>
            <a:r>
              <a:rPr lang="en-US" sz="1600" baseline="30000" dirty="0">
                <a:solidFill>
                  <a:schemeClr val="bg1">
                    <a:lumMod val="65000"/>
                  </a:schemeClr>
                </a:solidFill>
              </a:rPr>
              <a:t>11 - The other party has a different understanding / interpretation of the facts, of his rights</a:t>
            </a:r>
            <a:r>
              <a:rPr lang="en-US" sz="1200" baseline="30000" dirty="0"/>
              <a:t/>
            </a:r>
            <a:br>
              <a:rPr lang="en-US" sz="1200" baseline="30000" dirty="0"/>
            </a:br>
            <a:r>
              <a:rPr lang="en-US" sz="1200" baseline="30000" dirty="0"/>
              <a:t>Sharing information does not necessarily mean that the parties will agree on what should be concluded from this information. Hence the parties may disagree solely on questions of principle, which will dictate their </a:t>
            </a:r>
            <a:r>
              <a:rPr lang="en-US" sz="1200" baseline="30000" dirty="0" err="1"/>
              <a:t>behaviour</a:t>
            </a:r>
            <a:r>
              <a:rPr lang="en-US" sz="1200" baseline="30000" dirty="0"/>
              <a:t> in the future. The authority of a formal decision is the appropriate means to deal with this type of problem.</a:t>
            </a:r>
          </a:p>
        </p:txBody>
      </p:sp>
      <p:sp>
        <p:nvSpPr>
          <p:cNvPr id="112" name="Rectangle 111"/>
          <p:cNvSpPr/>
          <p:nvPr/>
        </p:nvSpPr>
        <p:spPr>
          <a:xfrm>
            <a:off x="7234807" y="8019615"/>
            <a:ext cx="2394248" cy="5837495"/>
          </a:xfrm>
          <a:prstGeom prst="rect">
            <a:avLst/>
          </a:prstGeom>
        </p:spPr>
        <p:txBody>
          <a:bodyPr wrap="square">
            <a:spAutoFit/>
          </a:bodyPr>
          <a:lstStyle/>
          <a:p>
            <a:r>
              <a:rPr lang="en-US" sz="1600" baseline="30000" dirty="0">
                <a:solidFill>
                  <a:schemeClr val="accent3">
                    <a:lumMod val="75000"/>
                  </a:schemeClr>
                </a:solidFill>
              </a:rPr>
              <a:t>I am the debtor but so is the other party</a:t>
            </a:r>
          </a:p>
          <a:p>
            <a:r>
              <a:rPr lang="en-US" sz="1200" baseline="30000" dirty="0">
                <a:solidFill>
                  <a:srgbClr val="008000"/>
                </a:solidFill>
              </a:rPr>
              <a:t>   </a:t>
            </a:r>
            <a:br>
              <a:rPr lang="en-US" sz="1200" baseline="30000" dirty="0">
                <a:solidFill>
                  <a:srgbClr val="008000"/>
                </a:solidFill>
              </a:rPr>
            </a:br>
            <a:r>
              <a:rPr lang="en-US" sz="1600" baseline="30000" dirty="0">
                <a:solidFill>
                  <a:srgbClr val="008000"/>
                </a:solidFill>
              </a:rPr>
              <a:t>5 - Each party knows what he owes the other, when and how much</a:t>
            </a:r>
          </a:p>
          <a:p>
            <a:pPr lvl="1"/>
            <a:r>
              <a:rPr lang="en-US" sz="1200" baseline="30000" dirty="0"/>
              <a:t>Each party can believe himself, in good faith, to be the creditor of the other (beliefs). Sharing information helps to resolve an imbalance of information.</a:t>
            </a:r>
          </a:p>
          <a:p>
            <a:pPr lvl="1"/>
            <a:r>
              <a:rPr lang="en-US" sz="1200" baseline="30000" dirty="0"/>
              <a:t>This process of objectifying reality is fundamental to understanding the dispute in a reasoned and reasonable manner.</a:t>
            </a:r>
          </a:p>
          <a:p>
            <a:pPr lvl="1"/>
            <a:endParaRPr lang="en-US" sz="1200" baseline="30000" dirty="0"/>
          </a:p>
          <a:p>
            <a:r>
              <a:rPr lang="en-US" sz="1200" baseline="30000" dirty="0"/>
              <a:t>  </a:t>
            </a:r>
            <a:br>
              <a:rPr lang="en-US" sz="1200" baseline="30000" dirty="0"/>
            </a:br>
            <a:r>
              <a:rPr lang="en-US" sz="1600" baseline="30000" dirty="0">
                <a:solidFill>
                  <a:schemeClr val="accent3">
                    <a:lumMod val="75000"/>
                  </a:schemeClr>
                </a:solidFill>
              </a:rPr>
              <a:t>6 - There is a personal/interpersonal reason for not wanting to agree</a:t>
            </a:r>
          </a:p>
          <a:p>
            <a:pPr lvl="1"/>
            <a:r>
              <a:rPr lang="en-US" sz="1200" baseline="30000" dirty="0"/>
              <a:t>Here one is in the domain of the emotions. Everything speaks for a sensible resolution of the dispute but the parties do not want to consider this option. It is essential to </a:t>
            </a:r>
            <a:r>
              <a:rPr lang="en-US" sz="1200" baseline="30000" dirty="0" err="1"/>
              <a:t>recognise</a:t>
            </a:r>
            <a:r>
              <a:rPr lang="en-US" sz="1200" baseline="30000" dirty="0"/>
              <a:t> and “deal with” these emotions so that the parties can find a way out of this deadlock situation.</a:t>
            </a:r>
          </a:p>
          <a:p>
            <a:pPr lvl="1"/>
            <a:endParaRPr lang="en-US" sz="1200" baseline="30000" dirty="0"/>
          </a:p>
          <a:p>
            <a:r>
              <a:rPr lang="en-US" sz="1600" baseline="30000" dirty="0"/>
              <a:t>  </a:t>
            </a:r>
            <a:br>
              <a:rPr lang="en-US" sz="1600" baseline="30000" dirty="0"/>
            </a:br>
            <a:r>
              <a:rPr lang="en-US" sz="1600" baseline="30000" dirty="0">
                <a:solidFill>
                  <a:schemeClr val="bg1">
                    <a:lumMod val="65000"/>
                  </a:schemeClr>
                </a:solidFill>
              </a:rPr>
              <a:t>7 - There is a material/financial obstacle to resolving the dispute</a:t>
            </a:r>
          </a:p>
          <a:p>
            <a:pPr lvl="1"/>
            <a:r>
              <a:rPr lang="en-US" sz="1200" baseline="30000" dirty="0"/>
              <a:t>In this hypothetical situation, the parties are faced with a practical difficulty. Since one cannot “squeeze blood out of a stone”, irrespective of the legitimacy of the claim, the parties must accept the material reality.</a:t>
            </a:r>
          </a:p>
          <a:p>
            <a:pPr lvl="1"/>
            <a:endParaRPr lang="en-US" sz="1200" baseline="30000" dirty="0"/>
          </a:p>
          <a:p>
            <a:r>
              <a:rPr lang="en-US" sz="1600" baseline="30000" dirty="0">
                <a:solidFill>
                  <a:srgbClr val="A6A6A6"/>
                </a:solidFill>
              </a:rPr>
              <a:t>  </a:t>
            </a:r>
            <a:br>
              <a:rPr lang="en-US" sz="1600" baseline="30000" dirty="0">
                <a:solidFill>
                  <a:srgbClr val="A6A6A6"/>
                </a:solidFill>
              </a:rPr>
            </a:br>
            <a:r>
              <a:rPr lang="en-US" sz="1600" baseline="30000" dirty="0">
                <a:solidFill>
                  <a:srgbClr val="A6A6A6"/>
                </a:solidFill>
              </a:rPr>
              <a:t>8 - The dispute rests on a matter of principle</a:t>
            </a:r>
          </a:p>
          <a:p>
            <a:pPr lvl="1"/>
            <a:r>
              <a:rPr lang="en-US" sz="1200" baseline="30000" dirty="0"/>
              <a:t>The parties submit to the authority of a third person.</a:t>
            </a:r>
          </a:p>
        </p:txBody>
      </p:sp>
      <p:sp>
        <p:nvSpPr>
          <p:cNvPr id="113" name="Rectangle 112"/>
          <p:cNvSpPr/>
          <p:nvPr/>
        </p:nvSpPr>
        <p:spPr>
          <a:xfrm>
            <a:off x="436903" y="14601405"/>
            <a:ext cx="4253013" cy="369332"/>
          </a:xfrm>
          <a:prstGeom prst="rect">
            <a:avLst/>
          </a:prstGeom>
        </p:spPr>
        <p:txBody>
          <a:bodyPr wrap="square">
            <a:spAutoFit/>
          </a:bodyPr>
          <a:lstStyle/>
          <a:p>
            <a:r>
              <a:rPr lang="en-US" sz="900" baseline="30000" dirty="0"/>
              <a:t>This publication has been produced with the financial support of the Justice </a:t>
            </a:r>
            <a:r>
              <a:rPr lang="en-US" sz="900" baseline="30000" dirty="0" err="1"/>
              <a:t>Programme</a:t>
            </a:r>
            <a:r>
              <a:rPr lang="en-US" sz="900" baseline="30000" dirty="0"/>
              <a:t> of the European Union. The contents of this publication are the sole responsibility of the PRE-SOLVE consortium and can in no way be taken to reflect the views of the European Commission.</a:t>
            </a:r>
          </a:p>
        </p:txBody>
      </p:sp>
      <p:pic>
        <p:nvPicPr>
          <p:cNvPr id="114" name="Picture 113" descr="europe.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187860" y="14386268"/>
            <a:ext cx="831866" cy="578313"/>
          </a:xfrm>
          <a:prstGeom prst="rect">
            <a:avLst/>
          </a:prstGeom>
        </p:spPr>
      </p:pic>
      <p:pic>
        <p:nvPicPr>
          <p:cNvPr id="115" name="Picture 114" descr="Ced.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886948" y="14304526"/>
            <a:ext cx="676334" cy="660055"/>
          </a:xfrm>
          <a:prstGeom prst="rect">
            <a:avLst/>
          </a:prstGeom>
        </p:spPr>
      </p:pic>
      <p:pic>
        <p:nvPicPr>
          <p:cNvPr id="116" name="Picture 115" descr="beci.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707911" y="14479508"/>
            <a:ext cx="852871" cy="483587"/>
          </a:xfrm>
          <a:prstGeom prst="rect">
            <a:avLst/>
          </a:prstGeom>
        </p:spPr>
      </p:pic>
      <p:sp>
        <p:nvSpPr>
          <p:cNvPr id="117" name="Rectangle 116"/>
          <p:cNvSpPr/>
          <p:nvPr/>
        </p:nvSpPr>
        <p:spPr>
          <a:xfrm>
            <a:off x="5941503" y="14401351"/>
            <a:ext cx="1030359" cy="400110"/>
          </a:xfrm>
          <a:prstGeom prst="rect">
            <a:avLst/>
          </a:prstGeom>
        </p:spPr>
        <p:txBody>
          <a:bodyPr wrap="square">
            <a:spAutoFit/>
          </a:bodyPr>
          <a:lstStyle/>
          <a:p>
            <a:r>
              <a:rPr lang="en-GB" sz="1000" baseline="30000" dirty="0">
                <a:solidFill>
                  <a:srgbClr val="003399"/>
                </a:solidFill>
              </a:rPr>
              <a:t>Co-funded by the </a:t>
            </a:r>
            <a:br>
              <a:rPr lang="en-GB" sz="1000" baseline="30000" dirty="0">
                <a:solidFill>
                  <a:srgbClr val="003399"/>
                </a:solidFill>
              </a:rPr>
            </a:br>
            <a:r>
              <a:rPr lang="en-GB" sz="1000" baseline="30000" dirty="0">
                <a:solidFill>
                  <a:srgbClr val="003399"/>
                </a:solidFill>
              </a:rPr>
              <a:t>Justice Programme </a:t>
            </a:r>
          </a:p>
          <a:p>
            <a:r>
              <a:rPr lang="en-GB" sz="1000" baseline="30000" dirty="0">
                <a:solidFill>
                  <a:srgbClr val="003399"/>
                </a:solidFill>
              </a:rPr>
              <a:t>of the European Union</a:t>
            </a:r>
          </a:p>
        </p:txBody>
      </p:sp>
      <p:pic>
        <p:nvPicPr>
          <p:cNvPr id="118" name="Picture 117" descr="Logo_EUROCHAMBRES_colour.jp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7041793" y="14549955"/>
            <a:ext cx="1215946" cy="309162"/>
          </a:xfrm>
          <a:prstGeom prst="rect">
            <a:avLst/>
          </a:prstGeom>
        </p:spPr>
      </p:pic>
      <p:sp>
        <p:nvSpPr>
          <p:cNvPr id="119" name="Rectangle 118"/>
          <p:cNvSpPr/>
          <p:nvPr/>
        </p:nvSpPr>
        <p:spPr>
          <a:xfrm>
            <a:off x="6971862" y="14396221"/>
            <a:ext cx="730193" cy="194925"/>
          </a:xfrm>
          <a:prstGeom prst="rect">
            <a:avLst/>
          </a:prstGeom>
        </p:spPr>
        <p:txBody>
          <a:bodyPr wrap="square">
            <a:spAutoFit/>
          </a:bodyPr>
          <a:lstStyle/>
          <a:p>
            <a:r>
              <a:rPr lang="en-US" sz="1000" baseline="30000" dirty="0">
                <a:solidFill>
                  <a:srgbClr val="003399"/>
                </a:solidFill>
              </a:rPr>
              <a:t>Coordinated by             </a:t>
            </a:r>
          </a:p>
        </p:txBody>
      </p:sp>
      <p:sp>
        <p:nvSpPr>
          <p:cNvPr id="120" name="Rectangle 119"/>
          <p:cNvSpPr/>
          <p:nvPr/>
        </p:nvSpPr>
        <p:spPr>
          <a:xfrm>
            <a:off x="8779875" y="14373344"/>
            <a:ext cx="1363656" cy="194925"/>
          </a:xfrm>
          <a:prstGeom prst="rect">
            <a:avLst/>
          </a:prstGeom>
        </p:spPr>
        <p:txBody>
          <a:bodyPr wrap="square">
            <a:spAutoFit/>
          </a:bodyPr>
          <a:lstStyle/>
          <a:p>
            <a:r>
              <a:rPr lang="en-US" sz="1000" baseline="30000" dirty="0">
                <a:solidFill>
                  <a:srgbClr val="003399"/>
                </a:solidFill>
              </a:rPr>
              <a:t>Developed with the expertise of</a:t>
            </a:r>
          </a:p>
        </p:txBody>
      </p:sp>
    </p:spTree>
    <p:extLst>
      <p:ext uri="{BB962C8B-B14F-4D97-AF65-F5344CB8AC3E}">
        <p14:creationId xmlns:p14="http://schemas.microsoft.com/office/powerpoint/2010/main" val="42407173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TotalTime>
  <Words>647</Words>
  <Application>Microsoft Office PowerPoint</Application>
  <PresentationFormat>Custom</PresentationFormat>
  <Paragraphs>248</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Tool 5 : Conflict resolution options  Process for complainant / creditor </vt:lpstr>
      <vt:lpstr>PowerPoint Presentation</vt:lpstr>
    </vt:vector>
  </TitlesOfParts>
  <Company>ESAPV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 5 : Conflict resolution options  Process for complainant / creditor</dc:title>
  <dc:creator>guillaume ancion</dc:creator>
  <cp:lastModifiedBy>Stefan</cp:lastModifiedBy>
  <cp:revision>12</cp:revision>
  <dcterms:created xsi:type="dcterms:W3CDTF">2017-01-31T22:51:52Z</dcterms:created>
  <dcterms:modified xsi:type="dcterms:W3CDTF">2017-03-25T17:51:18Z</dcterms:modified>
</cp:coreProperties>
</file>